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6" r:id="rId2"/>
    <p:sldId id="257" r:id="rId3"/>
    <p:sldId id="367" r:id="rId4"/>
    <p:sldId id="258" r:id="rId5"/>
    <p:sldId id="344" r:id="rId6"/>
    <p:sldId id="345" r:id="rId7"/>
    <p:sldId id="346" r:id="rId8"/>
    <p:sldId id="347" r:id="rId9"/>
    <p:sldId id="349" r:id="rId10"/>
    <p:sldId id="350" r:id="rId11"/>
    <p:sldId id="351" r:id="rId12"/>
    <p:sldId id="352" r:id="rId13"/>
    <p:sldId id="353" r:id="rId14"/>
    <p:sldId id="354" r:id="rId15"/>
    <p:sldId id="355" r:id="rId16"/>
    <p:sldId id="259" r:id="rId17"/>
    <p:sldId id="260" r:id="rId18"/>
    <p:sldId id="261" r:id="rId19"/>
    <p:sldId id="262" r:id="rId20"/>
    <p:sldId id="263" r:id="rId21"/>
    <p:sldId id="264" r:id="rId22"/>
    <p:sldId id="265" r:id="rId23"/>
    <p:sldId id="266" r:id="rId24"/>
    <p:sldId id="267" r:id="rId25"/>
    <p:sldId id="268" r:id="rId26"/>
    <p:sldId id="271" r:id="rId27"/>
    <p:sldId id="273" r:id="rId28"/>
    <p:sldId id="274" r:id="rId29"/>
    <p:sldId id="275" r:id="rId30"/>
    <p:sldId id="277" r:id="rId31"/>
    <p:sldId id="278" r:id="rId32"/>
    <p:sldId id="315" r:id="rId33"/>
    <p:sldId id="316" r:id="rId34"/>
    <p:sldId id="317" r:id="rId35"/>
    <p:sldId id="318" r:id="rId36"/>
    <p:sldId id="283" r:id="rId37"/>
    <p:sldId id="284" r:id="rId38"/>
    <p:sldId id="285" r:id="rId39"/>
    <p:sldId id="320" r:id="rId40"/>
    <p:sldId id="321" r:id="rId41"/>
    <p:sldId id="322" r:id="rId42"/>
    <p:sldId id="287" r:id="rId43"/>
    <p:sldId id="288" r:id="rId44"/>
    <p:sldId id="289" r:id="rId45"/>
    <p:sldId id="290" r:id="rId46"/>
    <p:sldId id="291" r:id="rId47"/>
    <p:sldId id="323" r:id="rId48"/>
    <p:sldId id="324" r:id="rId49"/>
    <p:sldId id="325" r:id="rId50"/>
    <p:sldId id="326" r:id="rId51"/>
    <p:sldId id="327" r:id="rId52"/>
    <p:sldId id="328" r:id="rId53"/>
    <p:sldId id="329" r:id="rId54"/>
    <p:sldId id="330" r:id="rId55"/>
    <p:sldId id="332" r:id="rId56"/>
    <p:sldId id="335" r:id="rId57"/>
    <p:sldId id="337" r:id="rId58"/>
    <p:sldId id="343" r:id="rId59"/>
    <p:sldId id="292" r:id="rId60"/>
    <p:sldId id="293" r:id="rId61"/>
    <p:sldId id="294" r:id="rId62"/>
    <p:sldId id="295" r:id="rId63"/>
    <p:sldId id="296" r:id="rId64"/>
    <p:sldId id="356" r:id="rId65"/>
    <p:sldId id="357" r:id="rId66"/>
    <p:sldId id="359" r:id="rId67"/>
    <p:sldId id="360" r:id="rId68"/>
    <p:sldId id="361" r:id="rId69"/>
    <p:sldId id="362" r:id="rId70"/>
    <p:sldId id="364" r:id="rId71"/>
    <p:sldId id="365" r:id="rId72"/>
    <p:sldId id="305" r:id="rId73"/>
    <p:sldId id="366" r:id="rId74"/>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ha Silver" initials="M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60199" autoAdjust="0"/>
  </p:normalViewPr>
  <p:slideViewPr>
    <p:cSldViewPr>
      <p:cViewPr varScale="1">
        <p:scale>
          <a:sx n="72" d="100"/>
          <a:sy n="72" d="100"/>
        </p:scale>
        <p:origin x="456" y="66"/>
      </p:cViewPr>
      <p:guideLst>
        <p:guide orient="horz" pos="2160"/>
        <p:guide pos="3840"/>
      </p:guideLst>
    </p:cSldViewPr>
  </p:slideViewPr>
  <p:notesTextViewPr>
    <p:cViewPr>
      <p:scale>
        <a:sx n="1" d="1"/>
        <a:sy n="1" d="1"/>
      </p:scale>
      <p:origin x="0" y="0"/>
    </p:cViewPr>
  </p:notesTextViewPr>
  <p:notesViewPr>
    <p:cSldViewPr>
      <p:cViewPr varScale="1">
        <p:scale>
          <a:sx n="56" d="100"/>
          <a:sy n="56" d="100"/>
        </p:scale>
        <p:origin x="-2538" y="-90"/>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b="1" i="0" u="none" strike="noStrike" baseline="0">
                <a:solidFill>
                  <a:schemeClr val="tx1"/>
                </a:solidFill>
                <a:latin typeface="Arial"/>
                <a:ea typeface="Arial"/>
                <a:cs typeface="Arial"/>
              </a:defRPr>
            </a:pPr>
            <a:r>
              <a:rPr lang="en-US" sz="3200">
                <a:solidFill>
                  <a:schemeClr val="tx1"/>
                </a:solidFill>
              </a:rPr>
              <a:t>NCAT Noise Trailer</a:t>
            </a:r>
          </a:p>
        </c:rich>
      </c:tx>
      <c:layout>
        <c:manualLayout>
          <c:xMode val="edge"/>
          <c:yMode val="edge"/>
          <c:x val="0.45649808033704592"/>
          <c:y val="6.656494230120677E-2"/>
        </c:manualLayout>
      </c:layout>
      <c:overlay val="0"/>
      <c:spPr>
        <a:noFill/>
        <a:ln w="25390">
          <a:noFill/>
        </a:ln>
      </c:spPr>
    </c:title>
    <c:autoTitleDeleted val="0"/>
    <c:view3D>
      <c:rotX val="15"/>
      <c:hPercent val="45"/>
      <c:rotY val="20"/>
      <c:depthPercent val="100"/>
      <c:rAngAx val="1"/>
    </c:view3D>
    <c:floor>
      <c:thickness val="0"/>
      <c:spPr>
        <a:solidFill>
          <a:srgbClr val="C0C0C0"/>
        </a:solidFill>
        <a:ln w="3175">
          <a:solidFill>
            <a:srgbClr val="000000"/>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2523254803781444"/>
          <c:y val="0.17586206896551718"/>
          <c:w val="0.73735561621266332"/>
          <c:h val="0.61254694804563559"/>
        </c:manualLayout>
      </c:layout>
      <c:bar3DChart>
        <c:barDir val="col"/>
        <c:grouping val="clustered"/>
        <c:varyColors val="0"/>
        <c:ser>
          <c:idx val="0"/>
          <c:order val="0"/>
          <c:tx>
            <c:strRef>
              <c:f>Sheet1!$A$2</c:f>
              <c:strCache>
                <c:ptCount val="1"/>
              </c:strCache>
            </c:strRef>
          </c:tx>
          <c:spPr>
            <a:solidFill>
              <a:srgbClr val="BBE0E3"/>
            </a:solidFill>
            <a:ln w="12695">
              <a:solidFill>
                <a:srgbClr val="000000"/>
              </a:solidFill>
              <a:prstDash val="solid"/>
            </a:ln>
          </c:spPr>
          <c:invertIfNegative val="0"/>
          <c:dLbls>
            <c:delete val="1"/>
          </c:dLbls>
          <c:cat>
            <c:strRef>
              <c:f>Sheet1!$B$1:$E$1</c:f>
              <c:strCache>
                <c:ptCount val="4"/>
                <c:pt idx="0">
                  <c:v>9.5 mm
(Rt. 50)</c:v>
                </c:pt>
                <c:pt idx="1">
                  <c:v>12.5 mm
(I-270)</c:v>
                </c:pt>
                <c:pt idx="2">
                  <c:v>12.5 mm
(I-495)</c:v>
                </c:pt>
                <c:pt idx="3">
                  <c:v>19 mm
(I-83)</c:v>
                </c:pt>
              </c:strCache>
            </c:strRef>
          </c:cat>
          <c:val>
            <c:numRef>
              <c:f>Sheet1!$B$2:$E$2</c:f>
              <c:numCache>
                <c:formatCode>General</c:formatCode>
                <c:ptCount val="4"/>
                <c:pt idx="0">
                  <c:v>95.5</c:v>
                </c:pt>
                <c:pt idx="1">
                  <c:v>97.7</c:v>
                </c:pt>
                <c:pt idx="2">
                  <c:v>98.9</c:v>
                </c:pt>
                <c:pt idx="3">
                  <c:v>99</c:v>
                </c:pt>
              </c:numCache>
            </c:numRef>
          </c:val>
          <c:extLst>
            <c:ext xmlns:c16="http://schemas.microsoft.com/office/drawing/2014/chart" uri="{C3380CC4-5D6E-409C-BE32-E72D297353CC}">
              <c16:uniqueId val="{00000000-7A67-431D-A4CE-C80833B54C0C}"/>
            </c:ext>
          </c:extLst>
        </c:ser>
        <c:dLbls>
          <c:showLegendKey val="0"/>
          <c:showVal val="1"/>
          <c:showCatName val="0"/>
          <c:showSerName val="0"/>
          <c:showPercent val="0"/>
          <c:showBubbleSize val="0"/>
        </c:dLbls>
        <c:gapWidth val="150"/>
        <c:gapDepth val="0"/>
        <c:shape val="box"/>
        <c:axId val="200377472"/>
        <c:axId val="200379008"/>
        <c:axId val="0"/>
      </c:bar3DChart>
      <c:catAx>
        <c:axId val="200377472"/>
        <c:scaling>
          <c:orientation val="minMax"/>
        </c:scaling>
        <c:delete val="0"/>
        <c:axPos val="b"/>
        <c:numFmt formatCode="General" sourceLinked="1"/>
        <c:majorTickMark val="out"/>
        <c:minorTickMark val="none"/>
        <c:tickLblPos val="low"/>
        <c:spPr>
          <a:ln w="3174">
            <a:solidFill>
              <a:srgbClr val="000000"/>
            </a:solidFill>
            <a:prstDash val="solid"/>
          </a:ln>
        </c:spPr>
        <c:txPr>
          <a:bodyPr rot="0" vert="horz"/>
          <a:lstStyle/>
          <a:p>
            <a:pPr>
              <a:defRPr sz="2000" b="1" i="0" u="none" strike="noStrike" baseline="0">
                <a:solidFill>
                  <a:schemeClr val="tx1"/>
                </a:solidFill>
                <a:latin typeface="Arial"/>
                <a:ea typeface="Arial"/>
                <a:cs typeface="Arial"/>
              </a:defRPr>
            </a:pPr>
            <a:endParaRPr lang="en-US"/>
          </a:p>
        </c:txPr>
        <c:crossAx val="200379008"/>
        <c:crosses val="autoZero"/>
        <c:auto val="1"/>
        <c:lblAlgn val="ctr"/>
        <c:lblOffset val="100"/>
        <c:tickLblSkip val="1"/>
        <c:tickMarkSkip val="1"/>
        <c:noMultiLvlLbl val="0"/>
      </c:catAx>
      <c:valAx>
        <c:axId val="200379008"/>
        <c:scaling>
          <c:orientation val="minMax"/>
        </c:scaling>
        <c:delete val="0"/>
        <c:axPos val="l"/>
        <c:majorGridlines>
          <c:spPr>
            <a:ln w="9525" cap="flat" cmpd="sng" algn="ctr">
              <a:solidFill>
                <a:schemeClr val="accent4">
                  <a:shade val="95000"/>
                  <a:satMod val="105000"/>
                </a:schemeClr>
              </a:solidFill>
              <a:prstDash val="solid"/>
            </a:ln>
            <a:effectLst/>
          </c:spPr>
        </c:majorGridlines>
        <c:title>
          <c:tx>
            <c:rich>
              <a:bodyPr/>
              <a:lstStyle/>
              <a:p>
                <a:pPr>
                  <a:defRPr sz="2400" b="1" i="0" u="none" strike="noStrike" baseline="0">
                    <a:solidFill>
                      <a:schemeClr val="tx1"/>
                    </a:solidFill>
                    <a:latin typeface="Arial"/>
                    <a:ea typeface="Arial"/>
                    <a:cs typeface="Arial"/>
                  </a:defRPr>
                </a:pPr>
                <a:r>
                  <a:rPr lang="en-US" sz="2400">
                    <a:solidFill>
                      <a:schemeClr val="tx1"/>
                    </a:solidFill>
                  </a:rPr>
                  <a:t>Noise Level, dB(A)</a:t>
                </a:r>
              </a:p>
            </c:rich>
          </c:tx>
          <c:layout>
            <c:manualLayout>
              <c:xMode val="edge"/>
              <c:yMode val="edge"/>
              <c:x val="0.13747129486172757"/>
              <c:y val="0.22100933894891045"/>
            </c:manualLayout>
          </c:layout>
          <c:overlay val="0"/>
          <c:spPr>
            <a:noFill/>
            <a:ln w="25390">
              <a:noFill/>
            </a:ln>
          </c:spPr>
        </c:title>
        <c:numFmt formatCode="General" sourceLinked="1"/>
        <c:majorTickMark val="out"/>
        <c:minorTickMark val="none"/>
        <c:tickLblPos val="nextTo"/>
        <c:spPr>
          <a:ln w="3174">
            <a:solidFill>
              <a:srgbClr val="000000"/>
            </a:solidFill>
            <a:prstDash val="solid"/>
          </a:ln>
        </c:spPr>
        <c:txPr>
          <a:bodyPr rot="0" vert="horz"/>
          <a:lstStyle/>
          <a:p>
            <a:pPr>
              <a:defRPr sz="2400" b="1" i="0" u="none" strike="noStrike" baseline="0">
                <a:solidFill>
                  <a:schemeClr val="tx1"/>
                </a:solidFill>
                <a:latin typeface="Arial"/>
                <a:ea typeface="Arial"/>
                <a:cs typeface="Arial"/>
              </a:defRPr>
            </a:pPr>
            <a:endParaRPr lang="en-US"/>
          </a:p>
        </c:txPr>
        <c:crossAx val="200377472"/>
        <c:crosses val="autoZero"/>
        <c:crossBetween val="between"/>
      </c:valAx>
      <c:spPr>
        <a:noFill/>
        <a:ln w="25390">
          <a:noFill/>
        </a:ln>
      </c:spPr>
    </c:plotArea>
    <c:plotVisOnly val="1"/>
    <c:dispBlanksAs val="gap"/>
    <c:showDLblsOverMax val="0"/>
  </c:chart>
  <c:spPr>
    <a:noFill/>
    <a:ln>
      <a:noFill/>
    </a:ln>
  </c:spPr>
  <c:txPr>
    <a:bodyPr/>
    <a:lstStyle/>
    <a:p>
      <a:pPr>
        <a:defRPr sz="1799" b="1"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r>
              <a:rPr lang="en-US" sz="3600" b="1" dirty="0"/>
              <a:t>Oregon</a:t>
            </a:r>
            <a:r>
              <a:rPr lang="en-US" sz="3600" b="1" baseline="0" dirty="0"/>
              <a:t> Overlay Test Results</a:t>
            </a:r>
            <a:endParaRPr lang="en-US" sz="3600" b="1" dirty="0"/>
          </a:p>
        </c:rich>
      </c:tx>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Load Reduction, Cycles to Failure</c:v>
                </c:pt>
              </c:strCache>
            </c:strRef>
          </c:tx>
          <c:spPr>
            <a:solidFill>
              <a:schemeClr val="accent1"/>
            </a:solidFill>
            <a:ln>
              <a:noFill/>
            </a:ln>
            <a:effectLst/>
          </c:spPr>
          <c:invertIfNegative val="0"/>
          <c:cat>
            <c:strRef>
              <c:f>Sheet1!$A$2:$A$6</c:f>
              <c:strCache>
                <c:ptCount val="5"/>
                <c:pt idx="0">
                  <c:v>OR 12.5 30/0 64-22 </c:v>
                </c:pt>
                <c:pt idx="1">
                  <c:v>OR 4.75 30/0 64-22</c:v>
                </c:pt>
                <c:pt idx="2">
                  <c:v>OR 4.75 40/0 58-28</c:v>
                </c:pt>
                <c:pt idx="3">
                  <c:v>OR 4.75 40/0 58-34</c:v>
                </c:pt>
                <c:pt idx="4">
                  <c:v>OR 4.75 50/0 58-34</c:v>
                </c:pt>
              </c:strCache>
            </c:strRef>
          </c:cat>
          <c:val>
            <c:numRef>
              <c:f>Sheet1!$B$2:$B$6</c:f>
              <c:numCache>
                <c:formatCode>0</c:formatCode>
                <c:ptCount val="5"/>
                <c:pt idx="0">
                  <c:v>162</c:v>
                </c:pt>
                <c:pt idx="1">
                  <c:v>207</c:v>
                </c:pt>
                <c:pt idx="2">
                  <c:v>339</c:v>
                </c:pt>
                <c:pt idx="3">
                  <c:v>612</c:v>
                </c:pt>
                <c:pt idx="4">
                  <c:v>65</c:v>
                </c:pt>
              </c:numCache>
            </c:numRef>
          </c:val>
          <c:extLst>
            <c:ext xmlns:c16="http://schemas.microsoft.com/office/drawing/2014/chart" uri="{C3380CC4-5D6E-409C-BE32-E72D297353CC}">
              <c16:uniqueId val="{00000000-8C22-413C-B839-D8EC7B1EB4F6}"/>
            </c:ext>
          </c:extLst>
        </c:ser>
        <c:ser>
          <c:idx val="1"/>
          <c:order val="1"/>
          <c:tx>
            <c:strRef>
              <c:f>Sheet1!$C$1</c:f>
              <c:strCache>
                <c:ptCount val="1"/>
                <c:pt idx="0">
                  <c:v>Normalized Load x Cycles to Failure</c:v>
                </c:pt>
              </c:strCache>
            </c:strRef>
          </c:tx>
          <c:spPr>
            <a:solidFill>
              <a:schemeClr val="accent2"/>
            </a:solidFill>
            <a:ln>
              <a:noFill/>
            </a:ln>
            <a:effectLst/>
          </c:spPr>
          <c:invertIfNegative val="0"/>
          <c:cat>
            <c:strRef>
              <c:f>Sheet1!$A$2:$A$6</c:f>
              <c:strCache>
                <c:ptCount val="5"/>
                <c:pt idx="0">
                  <c:v>OR 12.5 30/0 64-22 </c:v>
                </c:pt>
                <c:pt idx="1">
                  <c:v>OR 4.75 30/0 64-22</c:v>
                </c:pt>
                <c:pt idx="2">
                  <c:v>OR 4.75 40/0 58-28</c:v>
                </c:pt>
                <c:pt idx="3">
                  <c:v>OR 4.75 40/0 58-34</c:v>
                </c:pt>
                <c:pt idx="4">
                  <c:v>OR 4.75 50/0 58-34</c:v>
                </c:pt>
              </c:strCache>
            </c:strRef>
          </c:cat>
          <c:val>
            <c:numRef>
              <c:f>Sheet1!$C$2:$C$6</c:f>
              <c:numCache>
                <c:formatCode>0</c:formatCode>
                <c:ptCount val="5"/>
                <c:pt idx="0">
                  <c:v>44</c:v>
                </c:pt>
                <c:pt idx="1">
                  <c:v>68.666666666666671</c:v>
                </c:pt>
                <c:pt idx="2">
                  <c:v>63.666666666666536</c:v>
                </c:pt>
                <c:pt idx="3">
                  <c:v>235.66666666666652</c:v>
                </c:pt>
                <c:pt idx="4">
                  <c:v>17</c:v>
                </c:pt>
              </c:numCache>
            </c:numRef>
          </c:val>
          <c:extLst>
            <c:ext xmlns:c16="http://schemas.microsoft.com/office/drawing/2014/chart" uri="{C3380CC4-5D6E-409C-BE32-E72D297353CC}">
              <c16:uniqueId val="{00000001-8C22-413C-B839-D8EC7B1EB4F6}"/>
            </c:ext>
          </c:extLst>
        </c:ser>
        <c:dLbls>
          <c:showLegendKey val="0"/>
          <c:showVal val="0"/>
          <c:showCatName val="0"/>
          <c:showSerName val="0"/>
          <c:showPercent val="0"/>
          <c:showBubbleSize val="0"/>
        </c:dLbls>
        <c:gapWidth val="219"/>
        <c:overlap val="-27"/>
        <c:axId val="201259648"/>
        <c:axId val="201261440"/>
      </c:barChart>
      <c:catAx>
        <c:axId val="20125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1261440"/>
        <c:crosses val="autoZero"/>
        <c:auto val="1"/>
        <c:lblAlgn val="ctr"/>
        <c:lblOffset val="100"/>
        <c:noMultiLvlLbl val="0"/>
      </c:catAx>
      <c:valAx>
        <c:axId val="201261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1259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r>
              <a:rPr lang="en-US" sz="3600" b="1" dirty="0"/>
              <a:t>Oregon</a:t>
            </a:r>
            <a:r>
              <a:rPr lang="en-US" sz="3600" b="1" baseline="0" dirty="0"/>
              <a:t> Overlay Test Results</a:t>
            </a:r>
            <a:endParaRPr lang="en-US" sz="3600" b="1" dirty="0"/>
          </a:p>
        </c:rich>
      </c:tx>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Load Reduction, Cycles to Failure</c:v>
                </c:pt>
              </c:strCache>
            </c:strRef>
          </c:tx>
          <c:spPr>
            <a:solidFill>
              <a:schemeClr val="accent1"/>
            </a:solidFill>
            <a:ln>
              <a:noFill/>
            </a:ln>
            <a:effectLst/>
          </c:spPr>
          <c:invertIfNegative val="0"/>
          <c:cat>
            <c:strRef>
              <c:f>Sheet1!$A$2:$A$6</c:f>
              <c:strCache>
                <c:ptCount val="5"/>
                <c:pt idx="0">
                  <c:v>OR 12.5 30/0 64-28 </c:v>
                </c:pt>
                <c:pt idx="1">
                  <c:v>OR 4.75 30/0 64-28</c:v>
                </c:pt>
                <c:pt idx="2">
                  <c:v>OR 4.75 40/0 58-28</c:v>
                </c:pt>
                <c:pt idx="3">
                  <c:v>OR 4.75 40/0 58-34</c:v>
                </c:pt>
                <c:pt idx="4">
                  <c:v>OR 4.75 50/0 58-34</c:v>
                </c:pt>
              </c:strCache>
            </c:strRef>
          </c:cat>
          <c:val>
            <c:numRef>
              <c:f>Sheet1!$B$2:$B$6</c:f>
              <c:numCache>
                <c:formatCode>0</c:formatCode>
                <c:ptCount val="5"/>
                <c:pt idx="0">
                  <c:v>430.66666666666708</c:v>
                </c:pt>
                <c:pt idx="1">
                  <c:v>356.66666666666708</c:v>
                </c:pt>
                <c:pt idx="2">
                  <c:v>339</c:v>
                </c:pt>
                <c:pt idx="3">
                  <c:v>612</c:v>
                </c:pt>
                <c:pt idx="4">
                  <c:v>65</c:v>
                </c:pt>
              </c:numCache>
            </c:numRef>
          </c:val>
          <c:extLst>
            <c:ext xmlns:c16="http://schemas.microsoft.com/office/drawing/2014/chart" uri="{C3380CC4-5D6E-409C-BE32-E72D297353CC}">
              <c16:uniqueId val="{00000000-E706-43D6-A3DE-0E253728509E}"/>
            </c:ext>
          </c:extLst>
        </c:ser>
        <c:ser>
          <c:idx val="1"/>
          <c:order val="1"/>
          <c:tx>
            <c:strRef>
              <c:f>Sheet1!$C$1</c:f>
              <c:strCache>
                <c:ptCount val="1"/>
                <c:pt idx="0">
                  <c:v>Normalized Load x Cycles to Failure</c:v>
                </c:pt>
              </c:strCache>
            </c:strRef>
          </c:tx>
          <c:spPr>
            <a:solidFill>
              <a:schemeClr val="accent2"/>
            </a:solidFill>
            <a:ln>
              <a:noFill/>
            </a:ln>
            <a:effectLst/>
          </c:spPr>
          <c:invertIfNegative val="0"/>
          <c:cat>
            <c:strRef>
              <c:f>Sheet1!$A$2:$A$6</c:f>
              <c:strCache>
                <c:ptCount val="5"/>
                <c:pt idx="0">
                  <c:v>OR 12.5 30/0 64-28 </c:v>
                </c:pt>
                <c:pt idx="1">
                  <c:v>OR 4.75 30/0 64-28</c:v>
                </c:pt>
                <c:pt idx="2">
                  <c:v>OR 4.75 40/0 58-28</c:v>
                </c:pt>
                <c:pt idx="3">
                  <c:v>OR 4.75 40/0 58-34</c:v>
                </c:pt>
                <c:pt idx="4">
                  <c:v>OR 4.75 50/0 58-34</c:v>
                </c:pt>
              </c:strCache>
            </c:strRef>
          </c:cat>
          <c:val>
            <c:numRef>
              <c:f>Sheet1!$C$2:$C$6</c:f>
              <c:numCache>
                <c:formatCode>0</c:formatCode>
                <c:ptCount val="5"/>
                <c:pt idx="0">
                  <c:v>186</c:v>
                </c:pt>
                <c:pt idx="1">
                  <c:v>154.66666666666652</c:v>
                </c:pt>
                <c:pt idx="2">
                  <c:v>63.666666666666536</c:v>
                </c:pt>
                <c:pt idx="3">
                  <c:v>235.66666666666652</c:v>
                </c:pt>
                <c:pt idx="4">
                  <c:v>17</c:v>
                </c:pt>
              </c:numCache>
            </c:numRef>
          </c:val>
          <c:extLst>
            <c:ext xmlns:c16="http://schemas.microsoft.com/office/drawing/2014/chart" uri="{C3380CC4-5D6E-409C-BE32-E72D297353CC}">
              <c16:uniqueId val="{00000001-E706-43D6-A3DE-0E253728509E}"/>
            </c:ext>
          </c:extLst>
        </c:ser>
        <c:dLbls>
          <c:showLegendKey val="0"/>
          <c:showVal val="0"/>
          <c:showCatName val="0"/>
          <c:showSerName val="0"/>
          <c:showPercent val="0"/>
          <c:showBubbleSize val="0"/>
        </c:dLbls>
        <c:gapWidth val="219"/>
        <c:overlap val="-27"/>
        <c:axId val="201344512"/>
        <c:axId val="201346048"/>
      </c:barChart>
      <c:catAx>
        <c:axId val="20134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1346048"/>
        <c:crosses val="autoZero"/>
        <c:auto val="1"/>
        <c:lblAlgn val="ctr"/>
        <c:lblOffset val="100"/>
        <c:noMultiLvlLbl val="0"/>
      </c:catAx>
      <c:valAx>
        <c:axId val="201346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1344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a:pPr>
            <a:r>
              <a:rPr lang="en-US" sz="3200" dirty="0"/>
              <a:t>North Carolina Overlay</a:t>
            </a:r>
            <a:r>
              <a:rPr lang="en-US" sz="3200" baseline="0" dirty="0"/>
              <a:t> Test Results</a:t>
            </a:r>
            <a:endParaRPr lang="en-US" sz="3200" dirty="0"/>
          </a:p>
        </c:rich>
      </c:tx>
      <c:overlay val="0"/>
    </c:title>
    <c:autoTitleDeleted val="0"/>
    <c:plotArea>
      <c:layout>
        <c:manualLayout>
          <c:layoutTarget val="inner"/>
          <c:xMode val="edge"/>
          <c:yMode val="edge"/>
          <c:x val="0.16862788849778984"/>
          <c:y val="0.14747303385455604"/>
          <c:w val="0.81196130983557668"/>
          <c:h val="0.5637906424977277"/>
        </c:manualLayout>
      </c:layout>
      <c:barChart>
        <c:barDir val="col"/>
        <c:grouping val="clustered"/>
        <c:varyColors val="0"/>
        <c:ser>
          <c:idx val="0"/>
          <c:order val="0"/>
          <c:tx>
            <c:v>MOD - 0.508 mm</c:v>
          </c:tx>
          <c:invertIfNegative val="0"/>
          <c:errBars>
            <c:errBarType val="both"/>
            <c:errValType val="cust"/>
            <c:noEndCap val="0"/>
            <c:plus>
              <c:numRef>
                <c:f>'[Copy of NC OT Summary_Updated 090214 (2).xlsx]NC OT'!$F$25:$F$27</c:f>
                <c:numCache>
                  <c:formatCode>General</c:formatCode>
                  <c:ptCount val="3"/>
                  <c:pt idx="0">
                    <c:v>658.24109058409135</c:v>
                  </c:pt>
                  <c:pt idx="1">
                    <c:v>639.9929687113754</c:v>
                  </c:pt>
                  <c:pt idx="2">
                    <c:v>365.13228196549994</c:v>
                  </c:pt>
                </c:numCache>
              </c:numRef>
            </c:plus>
            <c:minus>
              <c:numRef>
                <c:f>'[Copy of NC OT Summary_Updated 090214 (2).xlsx]NC OT'!$F$25:$F$27</c:f>
                <c:numCache>
                  <c:formatCode>General</c:formatCode>
                  <c:ptCount val="3"/>
                  <c:pt idx="0">
                    <c:v>658.24109058409135</c:v>
                  </c:pt>
                  <c:pt idx="1">
                    <c:v>639.9929687113754</c:v>
                  </c:pt>
                  <c:pt idx="2">
                    <c:v>365.13228196549994</c:v>
                  </c:pt>
                </c:numCache>
              </c:numRef>
            </c:minus>
          </c:errBars>
          <c:cat>
            <c:strRef>
              <c:f>'[Copy of NC OT Summary_Updated 090214 (2).xlsx]NC OT'!$A$25:$A$27</c:f>
              <c:strCache>
                <c:ptCount val="3"/>
                <c:pt idx="0">
                  <c:v>9.5 mm PG 64-22 30% RAP</c:v>
                </c:pt>
                <c:pt idx="1">
                  <c:v>4.75 mm PG 64-22 50% RAP</c:v>
                </c:pt>
                <c:pt idx="2">
                  <c:v>4.75 mm PG 58-28 50% RAP</c:v>
                </c:pt>
              </c:strCache>
            </c:strRef>
          </c:cat>
          <c:val>
            <c:numRef>
              <c:f>'[Copy of NC OT Summary_Updated 090214 (2).xlsx]NC OT'!$E$25:$E$27</c:f>
              <c:numCache>
                <c:formatCode>_(* #,##0_);_(* \(#,##0\);_(* "-"??_);_(@_)</c:formatCode>
                <c:ptCount val="3"/>
                <c:pt idx="0">
                  <c:v>2759.3333333333444</c:v>
                </c:pt>
                <c:pt idx="1">
                  <c:v>1777</c:v>
                </c:pt>
                <c:pt idx="2">
                  <c:v>1618.25</c:v>
                </c:pt>
              </c:numCache>
            </c:numRef>
          </c:val>
          <c:extLst>
            <c:ext xmlns:c16="http://schemas.microsoft.com/office/drawing/2014/chart" uri="{C3380CC4-5D6E-409C-BE32-E72D297353CC}">
              <c16:uniqueId val="{00000000-A623-45BA-B8B5-4BD01E8D05A0}"/>
            </c:ext>
          </c:extLst>
        </c:ser>
        <c:ser>
          <c:idx val="1"/>
          <c:order val="1"/>
          <c:tx>
            <c:v>MOD - 0.635 mm</c:v>
          </c:tx>
          <c:invertIfNegative val="0"/>
          <c:errBars>
            <c:errBarType val="both"/>
            <c:errValType val="cust"/>
            <c:noEndCap val="0"/>
            <c:plus>
              <c:numRef>
                <c:f>'[Copy of NC OT Summary_Updated 090214 (2).xlsx]NC OT'!$F$28:$F$30</c:f>
                <c:numCache>
                  <c:formatCode>General</c:formatCode>
                  <c:ptCount val="3"/>
                  <c:pt idx="0">
                    <c:v>178.98137705731722</c:v>
                  </c:pt>
                  <c:pt idx="1">
                    <c:v>152.73942953060077</c:v>
                  </c:pt>
                  <c:pt idx="2">
                    <c:v>133.17282004973839</c:v>
                  </c:pt>
                </c:numCache>
              </c:numRef>
            </c:plus>
            <c:minus>
              <c:numRef>
                <c:f>'[Copy of NC OT Summary_Updated 090214 (2).xlsx]NC OT'!$F$28:$F$30</c:f>
                <c:numCache>
                  <c:formatCode>General</c:formatCode>
                  <c:ptCount val="3"/>
                  <c:pt idx="0">
                    <c:v>178.98137705731722</c:v>
                  </c:pt>
                  <c:pt idx="1">
                    <c:v>152.73942953060077</c:v>
                  </c:pt>
                  <c:pt idx="2">
                    <c:v>133.17282004973839</c:v>
                  </c:pt>
                </c:numCache>
              </c:numRef>
            </c:minus>
          </c:errBars>
          <c:cat>
            <c:strRef>
              <c:f>'[Copy of NC OT Summary_Updated 090214 (2).xlsx]NC OT'!$A$25:$A$27</c:f>
              <c:strCache>
                <c:ptCount val="3"/>
                <c:pt idx="0">
                  <c:v>9.5 mm PG 64-22 30% RAP</c:v>
                </c:pt>
                <c:pt idx="1">
                  <c:v>4.75 mm PG 64-22 50% RAP</c:v>
                </c:pt>
                <c:pt idx="2">
                  <c:v>4.75 mm PG 58-28 50% RAP</c:v>
                </c:pt>
              </c:strCache>
            </c:strRef>
          </c:cat>
          <c:val>
            <c:numRef>
              <c:f>'[Copy of NC OT Summary_Updated 090214 (2).xlsx]NC OT'!$E$28:$E$30</c:f>
              <c:numCache>
                <c:formatCode>_(* #,##0_);_(* \(#,##0\);_(* "-"??_);_(@_)</c:formatCode>
                <c:ptCount val="3"/>
                <c:pt idx="0">
                  <c:v>599.3333333333336</c:v>
                </c:pt>
                <c:pt idx="1">
                  <c:v>317.66666666666708</c:v>
                </c:pt>
                <c:pt idx="2">
                  <c:v>658.5</c:v>
                </c:pt>
              </c:numCache>
            </c:numRef>
          </c:val>
          <c:extLst>
            <c:ext xmlns:c16="http://schemas.microsoft.com/office/drawing/2014/chart" uri="{C3380CC4-5D6E-409C-BE32-E72D297353CC}">
              <c16:uniqueId val="{00000001-A623-45BA-B8B5-4BD01E8D05A0}"/>
            </c:ext>
          </c:extLst>
        </c:ser>
        <c:dLbls>
          <c:showLegendKey val="0"/>
          <c:showVal val="0"/>
          <c:showCatName val="0"/>
          <c:showSerName val="0"/>
          <c:showPercent val="0"/>
          <c:showBubbleSize val="0"/>
        </c:dLbls>
        <c:gapWidth val="150"/>
        <c:axId val="113692672"/>
        <c:axId val="113694208"/>
      </c:barChart>
      <c:catAx>
        <c:axId val="113692672"/>
        <c:scaling>
          <c:orientation val="minMax"/>
        </c:scaling>
        <c:delete val="0"/>
        <c:axPos val="b"/>
        <c:numFmt formatCode="General" sourceLinked="0"/>
        <c:majorTickMark val="out"/>
        <c:minorTickMark val="none"/>
        <c:tickLblPos val="nextTo"/>
        <c:crossAx val="113694208"/>
        <c:crosses val="autoZero"/>
        <c:auto val="1"/>
        <c:lblAlgn val="ctr"/>
        <c:lblOffset val="100"/>
        <c:noMultiLvlLbl val="0"/>
      </c:catAx>
      <c:valAx>
        <c:axId val="113694208"/>
        <c:scaling>
          <c:orientation val="minMax"/>
        </c:scaling>
        <c:delete val="0"/>
        <c:axPos val="l"/>
        <c:majorGridlines/>
        <c:title>
          <c:tx>
            <c:rich>
              <a:bodyPr rot="-5400000" vert="horz"/>
              <a:lstStyle/>
              <a:p>
                <a:pPr>
                  <a:defRPr/>
                </a:pPr>
                <a:r>
                  <a:rPr lang="en-US"/>
                  <a:t>OT</a:t>
                </a:r>
                <a:r>
                  <a:rPr lang="en-US" baseline="0"/>
                  <a:t> Cycles to Failure</a:t>
                </a:r>
                <a:endParaRPr lang="en-US"/>
              </a:p>
            </c:rich>
          </c:tx>
          <c:layout>
            <c:manualLayout>
              <c:xMode val="edge"/>
              <c:yMode val="edge"/>
              <c:x val="1.1322933895718488E-2"/>
              <c:y val="0.2022485833115005"/>
            </c:manualLayout>
          </c:layout>
          <c:overlay val="0"/>
        </c:title>
        <c:numFmt formatCode="#,##0" sourceLinked="0"/>
        <c:majorTickMark val="out"/>
        <c:minorTickMark val="none"/>
        <c:tickLblPos val="nextTo"/>
        <c:crossAx val="11369267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fld id="{CCF932D7-2633-4CAE-89E2-10D8785B5FE5}" type="datetimeFigureOut">
              <a:rPr lang="en-US" smtClean="0"/>
              <a:pPr/>
              <a:t>8/14/2019</a:t>
            </a:fld>
            <a:endParaRPr lang="en-US"/>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fld id="{A1F0012A-6FD3-4344-8AE4-F84E4F042EE4}" type="slidenum">
              <a:rPr lang="en-US" smtClean="0"/>
              <a:pPr/>
              <a:t>‹#›</a:t>
            </a:fld>
            <a:endParaRPr lang="en-US"/>
          </a:p>
        </p:txBody>
      </p:sp>
    </p:spTree>
    <p:extLst>
      <p:ext uri="{BB962C8B-B14F-4D97-AF65-F5344CB8AC3E}">
        <p14:creationId xmlns:p14="http://schemas.microsoft.com/office/powerpoint/2010/main" val="1198375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4E2B3F31-1ABC-4D2B-90B9-CFD979D56B0C}" type="datetimeFigureOut">
              <a:rPr lang="en-US" smtClean="0"/>
              <a:pPr/>
              <a:t>8/14/2019</a:t>
            </a:fld>
            <a:endParaRPr lang="en-US"/>
          </a:p>
        </p:txBody>
      </p:sp>
      <p:sp>
        <p:nvSpPr>
          <p:cNvPr id="4" name="Slide Image Placeholder 3"/>
          <p:cNvSpPr>
            <a:spLocks noGrp="1" noRot="1" noChangeAspect="1"/>
          </p:cNvSpPr>
          <p:nvPr>
            <p:ph type="sldImg" idx="2"/>
          </p:nvPr>
        </p:nvSpPr>
        <p:spPr>
          <a:xfrm>
            <a:off x="409575" y="698500"/>
            <a:ext cx="62007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AC155135-9E2F-42B7-8360-0FB21F8F2F23}" type="slidenum">
              <a:rPr lang="en-US" smtClean="0"/>
              <a:pPr/>
              <a:t>‹#›</a:t>
            </a:fld>
            <a:endParaRPr lang="en-US"/>
          </a:p>
        </p:txBody>
      </p:sp>
    </p:spTree>
    <p:extLst>
      <p:ext uri="{BB962C8B-B14F-4D97-AF65-F5344CB8AC3E}">
        <p14:creationId xmlns:p14="http://schemas.microsoft.com/office/powerpoint/2010/main" val="2613569398"/>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spcAft>
        <a:spcPts val="600"/>
      </a:spcAft>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spcAft>
        <a:spcPts val="600"/>
      </a:spcAft>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spcAft>
        <a:spcPts val="600"/>
      </a:spcAft>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spcAft>
        <a:spcPts val="600"/>
      </a:spcAft>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Thin asphalt overlays have a number of advantages for</a:t>
            </a:r>
            <a:r>
              <a:rPr lang="en-US" baseline="0" dirty="0"/>
              <a:t> </a:t>
            </a:r>
            <a:r>
              <a:rPr lang="en-US" dirty="0"/>
              <a:t>their usage. Most importantly they provide a long life and low life-cycle cost. Their application provides a means of maintaining the grade and slope of a pavement eliminating the need for deep excavation and unnecessary handwork. They can be designed for any traffic condition from car parking lots to freeways and commercial development. They have no loose stones and minimize dust after application unlike some other types of pavement preservation treatments. There is no need for a curing time prior to allowing traffic. Binder does not run off the pavement at the time of application or soon thereafter. They provide a quiet pavement surface. The asphalt mixture can be recycled at the end of its performance life. Thin overlays have been effectively used in stage construction. And, finally, they are easy to place and maintain with minimal traffic disruption.  Thin asphalt overlays will also enhance the pavement’s appearance and helps to seal the pavement from oxidation and moisture.</a:t>
            </a:r>
          </a:p>
        </p:txBody>
      </p:sp>
      <p:sp>
        <p:nvSpPr>
          <p:cNvPr id="4" name="Slide Number Placeholder 3"/>
          <p:cNvSpPr>
            <a:spLocks noGrp="1"/>
          </p:cNvSpPr>
          <p:nvPr>
            <p:ph type="sldNum" sz="quarter" idx="5"/>
          </p:nvPr>
        </p:nvSpPr>
        <p:spPr/>
        <p:txBody>
          <a:bodyPr/>
          <a:lstStyle/>
          <a:p>
            <a:pPr>
              <a:defRPr/>
            </a:pPr>
            <a:fld id="{0C01DD36-7EA7-497B-8796-D14AB462012A}" type="slidenum">
              <a:rPr lang="en-US" smtClean="0"/>
              <a:pPr>
                <a:defRPr/>
              </a:pPr>
              <a:t>4</a:t>
            </a:fld>
            <a:endParaRPr lang="en-US"/>
          </a:p>
        </p:txBody>
      </p:sp>
    </p:spTree>
    <p:extLst>
      <p:ext uri="{BB962C8B-B14F-4D97-AF65-F5344CB8AC3E}">
        <p14:creationId xmlns:p14="http://schemas.microsoft.com/office/powerpoint/2010/main" val="2525657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If longitudinal cracking occurs within the wheel path,</a:t>
            </a:r>
            <a:r>
              <a:rPr lang="en-US" baseline="0" dirty="0"/>
              <a:t> it</a:t>
            </a:r>
            <a:r>
              <a:rPr lang="en-US" dirty="0"/>
              <a:t> is a little trickier.  If the crack is starting at the surface and progressing down it is a good candidate for a thin overlay.  Because top down cracking growth slows dramatically with depth and thin overlay can be very effective here. </a:t>
            </a:r>
            <a:r>
              <a:rPr lang="en-US" i="1" dirty="0">
                <a:solidFill>
                  <a:srgbClr val="FF0000"/>
                </a:solidFill>
              </a:rPr>
              <a:t>Mouse Click</a:t>
            </a:r>
            <a:r>
              <a:rPr lang="en-US" dirty="0">
                <a:solidFill>
                  <a:srgbClr val="FF0000"/>
                </a:solidFill>
              </a:rPr>
              <a:t> </a:t>
            </a:r>
            <a:r>
              <a:rPr lang="en-US" i="1" dirty="0">
                <a:solidFill>
                  <a:srgbClr val="FF0000"/>
                </a:solidFill>
              </a:rPr>
              <a:t>to show check mark </a:t>
            </a:r>
            <a:endParaRPr lang="en-US" dirty="0"/>
          </a:p>
          <a:p>
            <a:endParaRPr lang="en-US" dirty="0"/>
          </a:p>
          <a:p>
            <a:r>
              <a:rPr lang="en-US" dirty="0"/>
              <a:t>However, if this crack is progressing from the bottom up it may signal the beginning of some fatigue cracking. While a thin overlay may help temporarily, it should be noted that most likely the crack will eventually propagate through the overlay, and the structural deterioration of the pavement will continue. Remember, a thin overlay does not cure structural problems.</a:t>
            </a:r>
          </a:p>
          <a:p>
            <a:endParaRPr lang="en-US" dirty="0"/>
          </a:p>
          <a:p>
            <a:r>
              <a:rPr lang="en-US" dirty="0"/>
              <a:t>The only way to determine if this is bottom up or top down cracking is to take a core at</a:t>
            </a:r>
            <a:r>
              <a:rPr lang="en-US" baseline="0" dirty="0"/>
              <a:t> the location of (through) </a:t>
            </a:r>
            <a:r>
              <a:rPr lang="en-US" dirty="0"/>
              <a:t>the crack.</a:t>
            </a:r>
          </a:p>
          <a:p>
            <a:endParaRPr lang="en-US" dirty="0"/>
          </a:p>
        </p:txBody>
      </p:sp>
      <p:sp>
        <p:nvSpPr>
          <p:cNvPr id="4" name="Slide Number Placeholder 3"/>
          <p:cNvSpPr>
            <a:spLocks noGrp="1"/>
          </p:cNvSpPr>
          <p:nvPr>
            <p:ph type="sldNum" sz="quarter" idx="5"/>
          </p:nvPr>
        </p:nvSpPr>
        <p:spPr/>
        <p:txBody>
          <a:bodyPr/>
          <a:lstStyle/>
          <a:p>
            <a:pPr>
              <a:defRPr/>
            </a:pPr>
            <a:fld id="{BE629F3D-A840-4D43-B6C1-BCA307D8E495}" type="slidenum">
              <a:rPr lang="en-US" smtClean="0"/>
              <a:pPr>
                <a:defRPr/>
              </a:pPr>
              <a:t>21</a:t>
            </a:fld>
            <a:endParaRPr lang="en-US"/>
          </a:p>
        </p:txBody>
      </p:sp>
    </p:spTree>
    <p:extLst>
      <p:ext uri="{BB962C8B-B14F-4D97-AF65-F5344CB8AC3E}">
        <p14:creationId xmlns:p14="http://schemas.microsoft.com/office/powerpoint/2010/main" val="4231972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Pavements with low to medium transverse cracking are often suitable for a thin overlay, especially if the overlay is applied prior to severe cracking.  If caught early enough, the existing pavement can be merely overlaid, or, if it has progressed beyond its initial stage,  the pavement can be milled to a depth below the crack and the thin overlay will have the opportunity to avoid or reduce reflective cracking.  If the cracking is deep, say more than 50 percent of the asphalt depth the pavement may be milled just to reduce the crack width prior to overlay placement.</a:t>
            </a:r>
          </a:p>
          <a:p>
            <a:endParaRPr lang="en-US"/>
          </a:p>
          <a:p>
            <a:r>
              <a:rPr lang="en-US" i="1">
                <a:solidFill>
                  <a:srgbClr val="FF0000"/>
                </a:solidFill>
              </a:rPr>
              <a:t>Mouse Click</a:t>
            </a:r>
            <a:r>
              <a:rPr lang="en-US">
                <a:solidFill>
                  <a:srgbClr val="FF0000"/>
                </a:solidFill>
              </a:rPr>
              <a:t> </a:t>
            </a:r>
            <a:r>
              <a:rPr lang="en-US" i="1">
                <a:solidFill>
                  <a:srgbClr val="FF0000"/>
                </a:solidFill>
              </a:rPr>
              <a:t>to show check mark</a:t>
            </a:r>
            <a:endParaRPr lang="en-US"/>
          </a:p>
        </p:txBody>
      </p:sp>
      <p:sp>
        <p:nvSpPr>
          <p:cNvPr id="4" name="Slide Number Placeholder 3"/>
          <p:cNvSpPr>
            <a:spLocks noGrp="1"/>
          </p:cNvSpPr>
          <p:nvPr>
            <p:ph type="sldNum" sz="quarter" idx="5"/>
          </p:nvPr>
        </p:nvSpPr>
        <p:spPr/>
        <p:txBody>
          <a:bodyPr/>
          <a:lstStyle/>
          <a:p>
            <a:pPr>
              <a:defRPr/>
            </a:pPr>
            <a:fld id="{AE48068E-DAA5-4515-9943-99DF17A77C79}" type="slidenum">
              <a:rPr lang="en-US" smtClean="0"/>
              <a:pPr>
                <a:defRPr/>
              </a:pPr>
              <a:t>22</a:t>
            </a:fld>
            <a:endParaRPr lang="en-US"/>
          </a:p>
        </p:txBody>
      </p:sp>
    </p:spTree>
    <p:extLst>
      <p:ext uri="{BB962C8B-B14F-4D97-AF65-F5344CB8AC3E}">
        <p14:creationId xmlns:p14="http://schemas.microsoft.com/office/powerpoint/2010/main" val="1224013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A thin asphalt overlay is not recommended for a fatigue cracked pavement. This requires a structural rehabilitation which includes fixing the failure prior to the placement of a structural overlay.</a:t>
            </a:r>
          </a:p>
          <a:p>
            <a:endParaRPr lang="en-US"/>
          </a:p>
          <a:p>
            <a:r>
              <a:rPr lang="en-US" i="1">
                <a:solidFill>
                  <a:srgbClr val="FF0000"/>
                </a:solidFill>
              </a:rPr>
              <a:t>Mouse Click</a:t>
            </a:r>
            <a:r>
              <a:rPr lang="en-US">
                <a:solidFill>
                  <a:srgbClr val="FF0000"/>
                </a:solidFill>
              </a:rPr>
              <a:t> </a:t>
            </a:r>
            <a:r>
              <a:rPr lang="en-US" i="1">
                <a:solidFill>
                  <a:srgbClr val="FF0000"/>
                </a:solidFill>
              </a:rPr>
              <a:t>to show red circle</a:t>
            </a:r>
          </a:p>
          <a:p>
            <a:endParaRPr lang="en-US" i="1">
              <a:solidFill>
                <a:srgbClr val="FF0000"/>
              </a:solidFill>
            </a:endParaRPr>
          </a:p>
          <a:p>
            <a:r>
              <a:rPr lang="en-US">
                <a:solidFill>
                  <a:srgbClr val="FF0000"/>
                </a:solidFill>
              </a:rPr>
              <a:t>Optional:  If the fatigue cracking is only in isolated areas – full depth patching of the fatigue cracked areas should be conducted prior to overlay.</a:t>
            </a:r>
            <a:endParaRPr lang="en-US"/>
          </a:p>
        </p:txBody>
      </p:sp>
      <p:sp>
        <p:nvSpPr>
          <p:cNvPr id="4" name="Slide Number Placeholder 3"/>
          <p:cNvSpPr>
            <a:spLocks noGrp="1"/>
          </p:cNvSpPr>
          <p:nvPr>
            <p:ph type="sldNum" sz="quarter" idx="5"/>
          </p:nvPr>
        </p:nvSpPr>
        <p:spPr/>
        <p:txBody>
          <a:bodyPr/>
          <a:lstStyle/>
          <a:p>
            <a:pPr>
              <a:defRPr/>
            </a:pPr>
            <a:fld id="{BD1E0374-6F37-4A1B-912C-DB88F27B8493}" type="slidenum">
              <a:rPr lang="en-US" smtClean="0"/>
              <a:pPr>
                <a:defRPr/>
              </a:pPr>
              <a:t>23</a:t>
            </a:fld>
            <a:endParaRPr lang="en-US"/>
          </a:p>
        </p:txBody>
      </p:sp>
    </p:spTree>
    <p:extLst>
      <p:ext uri="{BB962C8B-B14F-4D97-AF65-F5344CB8AC3E}">
        <p14:creationId xmlns:p14="http://schemas.microsoft.com/office/powerpoint/2010/main" val="262616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4D2E2C4-8AE7-4C84-AE02-333C9CB8A813}" type="slidenum">
              <a:rPr lang="en-US" altLang="en-US"/>
              <a:pPr/>
              <a:t>24</a:t>
            </a:fld>
            <a:endParaRPr lang="en-US" alt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a:buFontTx/>
              <a:buChar char="•"/>
            </a:pPr>
            <a:r>
              <a:rPr lang="en-US"/>
              <a:t>This slide shows the top-down cracking in New Jersey’s I-287, and how it stopped only a few inches into the pavement structure.</a:t>
            </a:r>
          </a:p>
          <a:p>
            <a:pPr>
              <a:buFontTx/>
              <a:buChar char="•"/>
            </a:pPr>
            <a:r>
              <a:rPr lang="en-US"/>
              <a:t>It is interesting to note that this cracking was shallow despite the appearance of severe deterioration on the pavement surface.</a:t>
            </a:r>
          </a:p>
          <a:p>
            <a:pPr>
              <a:buFontTx/>
              <a:buChar char="•"/>
            </a:pPr>
            <a:r>
              <a:rPr lang="en-US"/>
              <a:t>Non-destructive deflection testing confirmed that the pavement was structurally sound and that only surface milling with an overlay was necessary to restore the riding characteristics.</a:t>
            </a:r>
          </a:p>
        </p:txBody>
      </p:sp>
    </p:spTree>
    <p:extLst>
      <p:ext uri="{BB962C8B-B14F-4D97-AF65-F5344CB8AC3E}">
        <p14:creationId xmlns:p14="http://schemas.microsoft.com/office/powerpoint/2010/main" val="1120291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 thin overlay can be used on a rutted pavement so long as the rutting is not structural in nature and the in-place mixtures below the surface layer are properly designed and performing well. Leveling, shimming or milling may be necessary for deeper ruts.</a:t>
            </a:r>
          </a:p>
          <a:p>
            <a:endParaRPr lang="en-US" dirty="0"/>
          </a:p>
          <a:p>
            <a:r>
              <a:rPr lang="en-US" i="1" dirty="0">
                <a:solidFill>
                  <a:srgbClr val="FF0000"/>
                </a:solidFill>
              </a:rPr>
              <a:t>Mouse Click</a:t>
            </a:r>
            <a:r>
              <a:rPr lang="en-US" dirty="0">
                <a:solidFill>
                  <a:srgbClr val="FF0000"/>
                </a:solidFill>
              </a:rPr>
              <a:t> </a:t>
            </a:r>
            <a:r>
              <a:rPr lang="en-US" i="1" dirty="0">
                <a:solidFill>
                  <a:srgbClr val="FF0000"/>
                </a:solidFill>
              </a:rPr>
              <a:t>to show text below right picture</a:t>
            </a:r>
          </a:p>
          <a:p>
            <a:endParaRPr lang="en-US" i="1" dirty="0">
              <a:solidFill>
                <a:srgbClr val="FF0000"/>
              </a:solidFill>
            </a:endParaRPr>
          </a:p>
          <a:p>
            <a:r>
              <a:rPr lang="en-US" dirty="0"/>
              <a:t>For example, if the distress is on the surface, then the </a:t>
            </a:r>
            <a:r>
              <a:rPr lang="en-US" dirty="0" err="1"/>
              <a:t>wheelpaths</a:t>
            </a:r>
            <a:r>
              <a:rPr lang="en-US" dirty="0"/>
              <a:t> will be very clearly defined as in the right hand picture.  In this case, milling to remove the defective surface and replacement with a thin overlay should work very well. </a:t>
            </a:r>
          </a:p>
          <a:p>
            <a:endParaRPr lang="en-US" i="1" dirty="0">
              <a:solidFill>
                <a:srgbClr val="FF0000"/>
              </a:solidFill>
            </a:endParaRPr>
          </a:p>
          <a:p>
            <a:r>
              <a:rPr lang="en-US" i="1" dirty="0">
                <a:solidFill>
                  <a:srgbClr val="FF0000"/>
                </a:solidFill>
              </a:rPr>
              <a:t>Mouse Click</a:t>
            </a:r>
            <a:r>
              <a:rPr lang="en-US" dirty="0">
                <a:solidFill>
                  <a:srgbClr val="FF0000"/>
                </a:solidFill>
              </a:rPr>
              <a:t> </a:t>
            </a:r>
            <a:r>
              <a:rPr lang="en-US" i="1" dirty="0">
                <a:solidFill>
                  <a:srgbClr val="FF0000"/>
                </a:solidFill>
              </a:rPr>
              <a:t>to show check mark</a:t>
            </a:r>
            <a:endParaRPr lang="en-US" dirty="0"/>
          </a:p>
          <a:p>
            <a:endParaRPr lang="en-US" dirty="0"/>
          </a:p>
          <a:p>
            <a:r>
              <a:rPr lang="en-US" i="1" dirty="0">
                <a:solidFill>
                  <a:srgbClr val="FF0000"/>
                </a:solidFill>
              </a:rPr>
              <a:t>Mouse Click</a:t>
            </a:r>
            <a:r>
              <a:rPr lang="en-US" dirty="0">
                <a:solidFill>
                  <a:srgbClr val="FF0000"/>
                </a:solidFill>
              </a:rPr>
              <a:t> </a:t>
            </a:r>
            <a:r>
              <a:rPr lang="en-US" i="1" dirty="0">
                <a:solidFill>
                  <a:srgbClr val="FF0000"/>
                </a:solidFill>
              </a:rPr>
              <a:t>to show check text below left picture</a:t>
            </a:r>
          </a:p>
          <a:p>
            <a:endParaRPr lang="en-US" dirty="0"/>
          </a:p>
          <a:p>
            <a:r>
              <a:rPr lang="en-US" dirty="0"/>
              <a:t>If it is structural, then the problems have origins fixed deep in the pavement structure, the rut is relatively broad, and the rehabilitation will have to begin with fixing the structural problem.  This is shown in the left hand picture. </a:t>
            </a:r>
          </a:p>
          <a:p>
            <a:endParaRPr lang="en-US" i="1" dirty="0">
              <a:solidFill>
                <a:srgbClr val="FF0000"/>
              </a:solidFill>
            </a:endParaRPr>
          </a:p>
          <a:p>
            <a:r>
              <a:rPr lang="en-US" i="1" dirty="0">
                <a:solidFill>
                  <a:srgbClr val="FF0000"/>
                </a:solidFill>
              </a:rPr>
              <a:t>Mouse Click</a:t>
            </a:r>
            <a:r>
              <a:rPr lang="en-US" dirty="0">
                <a:solidFill>
                  <a:srgbClr val="FF0000"/>
                </a:solidFill>
              </a:rPr>
              <a:t> </a:t>
            </a:r>
            <a:r>
              <a:rPr lang="en-US" i="1" dirty="0">
                <a:solidFill>
                  <a:srgbClr val="FF0000"/>
                </a:solidFill>
              </a:rPr>
              <a:t>to show check mark</a:t>
            </a:r>
          </a:p>
          <a:p>
            <a:endParaRPr lang="en-US" i="1" dirty="0">
              <a:solidFill>
                <a:srgbClr val="FF0000"/>
              </a:solidFill>
            </a:endParaRPr>
          </a:p>
          <a:p>
            <a:r>
              <a:rPr lang="en-US" dirty="0">
                <a:solidFill>
                  <a:srgbClr val="FF0000"/>
                </a:solidFill>
              </a:rPr>
              <a:t>Optional:  The only way to truly know what layer is responsible for rutting is to cut a trench across the roadway and do a series of cores across the roadway</a:t>
            </a:r>
            <a:r>
              <a:rPr lang="en-US" baseline="0" dirty="0">
                <a:solidFill>
                  <a:srgbClr val="FF0000"/>
                </a:solidFill>
              </a:rPr>
              <a:t> to determine which layer is responsible for the deformation.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F080F0C-63A2-494D-BF00-3210CF578F10}" type="slidenum">
              <a:rPr lang="en-US" smtClean="0"/>
              <a:pPr>
                <a:defRPr/>
              </a:pPr>
              <a:t>25</a:t>
            </a:fld>
            <a:endParaRPr lang="en-US"/>
          </a:p>
        </p:txBody>
      </p:sp>
    </p:spTree>
    <p:extLst>
      <p:ext uri="{BB962C8B-B14F-4D97-AF65-F5344CB8AC3E}">
        <p14:creationId xmlns:p14="http://schemas.microsoft.com/office/powerpoint/2010/main" val="1185364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t>One of the advantages of thin overlays when it comes to tire-pavement noise is that they often use small aggregate size.  Mixes that use smaller maximum aggregates are typically quieter than mixes with larger stone.  This is illustrated in this graph from a Maryland study on tire-pavement noise.  You can see that the noise level can be reduced by more than 4 decibels by reducing the nominal maximum aggregate size from </a:t>
            </a:r>
          </a:p>
          <a:p>
            <a:pPr eaLnBrk="1" hangingPunct="1"/>
            <a:r>
              <a:rPr lang="en-US"/>
              <a:t>19 mm to 9.5 mm. </a:t>
            </a:r>
          </a:p>
          <a:p>
            <a:pPr eaLnBrk="1" hangingPunct="1"/>
            <a:endParaRPr lang="en-US"/>
          </a:p>
          <a:p>
            <a:pPr eaLnBrk="1" hangingPunct="1"/>
            <a:r>
              <a:rPr lang="en-US" i="1">
                <a:solidFill>
                  <a:srgbClr val="FF0000"/>
                </a:solidFill>
              </a:rPr>
              <a:t>Mouse Click</a:t>
            </a:r>
            <a:r>
              <a:rPr lang="en-US">
                <a:solidFill>
                  <a:srgbClr val="FF0000"/>
                </a:solidFill>
              </a:rPr>
              <a:t>  </a:t>
            </a:r>
            <a:r>
              <a:rPr lang="en-US" i="1">
                <a:solidFill>
                  <a:srgbClr val="FF0000"/>
                </a:solidFill>
              </a:rPr>
              <a:t>to show arrow and text at bottom</a:t>
            </a:r>
            <a:endParaRPr lang="en-US"/>
          </a:p>
          <a:p>
            <a:pPr eaLnBrk="1" hangingPunct="1"/>
            <a:endParaRPr lang="en-US"/>
          </a:p>
          <a:p>
            <a:pPr eaLnBrk="1" hangingPunct="1"/>
            <a:r>
              <a:rPr lang="en-US"/>
              <a:t>A reduction of 3 decibels has the same impact on noise as reducing the traffic by half.</a:t>
            </a:r>
          </a:p>
        </p:txBody>
      </p:sp>
      <p:sp>
        <p:nvSpPr>
          <p:cNvPr id="4" name="Slide Number Placeholder 3"/>
          <p:cNvSpPr>
            <a:spLocks noGrp="1"/>
          </p:cNvSpPr>
          <p:nvPr>
            <p:ph type="sldNum" sz="quarter" idx="5"/>
          </p:nvPr>
        </p:nvSpPr>
        <p:spPr/>
        <p:txBody>
          <a:bodyPr/>
          <a:lstStyle/>
          <a:p>
            <a:pPr>
              <a:defRPr/>
            </a:pPr>
            <a:fld id="{462B3F5D-7EF7-4089-8E00-87BC1DE41E98}" type="slidenum">
              <a:rPr lang="en-US" smtClean="0"/>
              <a:pPr>
                <a:defRPr/>
              </a:pPr>
              <a:t>26</a:t>
            </a:fld>
            <a:endParaRPr lang="en-US"/>
          </a:p>
        </p:txBody>
      </p:sp>
    </p:spTree>
    <p:extLst>
      <p:ext uri="{BB962C8B-B14F-4D97-AF65-F5344CB8AC3E}">
        <p14:creationId xmlns:p14="http://schemas.microsoft.com/office/powerpoint/2010/main" val="3091731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There are a number of mix types that may be used for thin overlays.  The type selected depends on many factors including traffic, environment and even aesthetics.  One guide that can help in selecting mix types is shown here.  It was a joint project of NAPA and the Federal Highway Administration.</a:t>
            </a:r>
          </a:p>
        </p:txBody>
      </p:sp>
      <p:sp>
        <p:nvSpPr>
          <p:cNvPr id="4" name="Slide Number Placeholder 3"/>
          <p:cNvSpPr>
            <a:spLocks noGrp="1"/>
          </p:cNvSpPr>
          <p:nvPr>
            <p:ph type="sldNum" sz="quarter" idx="5"/>
          </p:nvPr>
        </p:nvSpPr>
        <p:spPr/>
        <p:txBody>
          <a:bodyPr/>
          <a:lstStyle/>
          <a:p>
            <a:pPr>
              <a:defRPr/>
            </a:pPr>
            <a:fld id="{C793FD3A-E498-4EA9-849E-1219F960AF8A}" type="slidenum">
              <a:rPr lang="en-US" smtClean="0"/>
              <a:pPr>
                <a:defRPr/>
              </a:pPr>
              <a:t>28</a:t>
            </a:fld>
            <a:endParaRPr lang="en-US"/>
          </a:p>
        </p:txBody>
      </p:sp>
    </p:spTree>
    <p:extLst>
      <p:ext uri="{BB962C8B-B14F-4D97-AF65-F5344CB8AC3E}">
        <p14:creationId xmlns:p14="http://schemas.microsoft.com/office/powerpoint/2010/main" val="1480514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Here is one chart that is used in the publication to help determine what type of mix is appropriate for different traffic levels.  The mixes are broken down by</a:t>
            </a:r>
            <a:r>
              <a:rPr lang="en-US" baseline="0" dirty="0"/>
              <a:t> mix type.</a:t>
            </a:r>
            <a:endParaRPr lang="en-US" dirty="0"/>
          </a:p>
          <a:p>
            <a:endParaRPr lang="en-US" dirty="0"/>
          </a:p>
          <a:p>
            <a:r>
              <a:rPr lang="en-US" dirty="0"/>
              <a:t>DFG – Dense fine graded</a:t>
            </a:r>
          </a:p>
          <a:p>
            <a:r>
              <a:rPr lang="en-US" dirty="0"/>
              <a:t>SMA – Stone Matrix Asphalt</a:t>
            </a:r>
          </a:p>
          <a:p>
            <a:r>
              <a:rPr lang="en-US" dirty="0"/>
              <a:t>OGFC – Open graded friction course</a:t>
            </a:r>
          </a:p>
          <a:p>
            <a:r>
              <a:rPr lang="en-US" dirty="0"/>
              <a:t>And DCG – Dense coarse graded mixes.</a:t>
            </a:r>
          </a:p>
          <a:p>
            <a:endParaRPr lang="en-US" dirty="0"/>
          </a:p>
          <a:p>
            <a:r>
              <a:rPr lang="en-US" dirty="0"/>
              <a:t>One may note here that dense fine graded mixes are not recommended for high traffic situation.  This publication was developed early in the </a:t>
            </a:r>
            <a:r>
              <a:rPr lang="en-US" dirty="0" err="1"/>
              <a:t>Superpave</a:t>
            </a:r>
            <a:r>
              <a:rPr lang="en-US" dirty="0"/>
              <a:t> mix design system when it was felt the coarse graded mixes would be better for high traffic.  However, we now know through experience and research that the fine graded mixes are more than up to the task of high traffic volumes.</a:t>
            </a:r>
          </a:p>
          <a:p>
            <a:endParaRPr lang="en-US" dirty="0"/>
          </a:p>
          <a:p>
            <a:r>
              <a:rPr lang="en-US" i="1" dirty="0"/>
              <a:t>Click mouse for animation</a:t>
            </a:r>
          </a:p>
          <a:p>
            <a:endParaRPr lang="en-US" dirty="0"/>
          </a:p>
          <a:p>
            <a:r>
              <a:rPr lang="en-US" dirty="0"/>
              <a:t>Therefore, the chart should really look more like this now.</a:t>
            </a:r>
          </a:p>
        </p:txBody>
      </p:sp>
      <p:sp>
        <p:nvSpPr>
          <p:cNvPr id="4" name="Slide Number Placeholder 3"/>
          <p:cNvSpPr>
            <a:spLocks noGrp="1"/>
          </p:cNvSpPr>
          <p:nvPr>
            <p:ph type="sldNum" sz="quarter" idx="5"/>
          </p:nvPr>
        </p:nvSpPr>
        <p:spPr/>
        <p:txBody>
          <a:bodyPr/>
          <a:lstStyle/>
          <a:p>
            <a:pPr>
              <a:defRPr/>
            </a:pPr>
            <a:fld id="{4FCD9E81-8B33-41FF-B960-3ECF92FB1035}" type="slidenum">
              <a:rPr lang="en-US" smtClean="0"/>
              <a:pPr>
                <a:defRPr/>
              </a:pPr>
              <a:t>29</a:t>
            </a:fld>
            <a:endParaRPr lang="en-US"/>
          </a:p>
        </p:txBody>
      </p:sp>
    </p:spTree>
    <p:extLst>
      <p:ext uri="{BB962C8B-B14F-4D97-AF65-F5344CB8AC3E}">
        <p14:creationId xmlns:p14="http://schemas.microsoft.com/office/powerpoint/2010/main" val="350109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Once the determination has been made that a thin asphalt overlay is appropriate, then decisions must be made regarding surface preparation, materials, and overlay thickness. </a:t>
            </a:r>
          </a:p>
          <a:p>
            <a:endParaRPr lang="en-US" dirty="0"/>
          </a:p>
          <a:p>
            <a:r>
              <a:rPr lang="en-US" dirty="0"/>
              <a:t>Surface preparation will be dependent upon the distresses present in the existing pavement, the need to correct roughness problems, drainage and geometric considerations.</a:t>
            </a:r>
          </a:p>
          <a:p>
            <a:endParaRPr lang="en-US" dirty="0"/>
          </a:p>
          <a:p>
            <a:r>
              <a:rPr lang="en-US" dirty="0"/>
              <a:t>The types of materials used in the thin overlay will depend upon the level of traffic expected, availability, and the climate of the particular project.</a:t>
            </a:r>
          </a:p>
          <a:p>
            <a:endParaRPr lang="en-US" dirty="0"/>
          </a:p>
          <a:p>
            <a:r>
              <a:rPr lang="en-US" dirty="0"/>
              <a:t>Since we are not trying to correct structural deficiencies with thin overlays, the thickness of the overlay will depend upon the nominal maximum aggregate size used in the overlay and geometric demands of the pavement surface.</a:t>
            </a:r>
          </a:p>
        </p:txBody>
      </p:sp>
      <p:sp>
        <p:nvSpPr>
          <p:cNvPr id="4" name="Slide Number Placeholder 3"/>
          <p:cNvSpPr>
            <a:spLocks noGrp="1"/>
          </p:cNvSpPr>
          <p:nvPr>
            <p:ph type="sldNum" sz="quarter" idx="5"/>
          </p:nvPr>
        </p:nvSpPr>
        <p:spPr/>
        <p:txBody>
          <a:bodyPr/>
          <a:lstStyle/>
          <a:p>
            <a:pPr>
              <a:defRPr/>
            </a:pPr>
            <a:fld id="{2568170C-3732-4C22-A6E7-74DCBE7BB929}" type="slidenum">
              <a:rPr lang="en-US" smtClean="0"/>
              <a:pPr>
                <a:defRPr/>
              </a:pPr>
              <a:t>30</a:t>
            </a:fld>
            <a:endParaRPr lang="en-US"/>
          </a:p>
        </p:txBody>
      </p:sp>
    </p:spTree>
    <p:extLst>
      <p:ext uri="{BB962C8B-B14F-4D97-AF65-F5344CB8AC3E}">
        <p14:creationId xmlns:p14="http://schemas.microsoft.com/office/powerpoint/2010/main" val="1449451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Surface preparation is project specific</a:t>
            </a:r>
          </a:p>
          <a:p>
            <a:endParaRPr lang="en-US" dirty="0"/>
          </a:p>
          <a:p>
            <a:r>
              <a:rPr lang="en-US" dirty="0"/>
              <a:t>Milling the pavement surface can be done for all types of pavement distresses, depending upon the project conditions. For example milling may be done to reduce or eliminate the chance for reflective cracking, improve smoothness, or remove rutted layers.  The increased performance of a thin overlay over a milled surface may offset any extra costs.  Remember the asphalt removed from the project is not wasted.  It can be recycled back into new, high quality pavements saving valuable resources which includes dollars.</a:t>
            </a:r>
          </a:p>
          <a:p>
            <a:endParaRPr lang="en-US" dirty="0"/>
          </a:p>
          <a:p>
            <a:r>
              <a:rPr lang="en-US" dirty="0"/>
              <a:t>Crack filling with an asphalt mixture is suggested for longitudinal cracking and transverse cracking, but only if the cracking is severe enough to allow for filling and prevent dipping of the overlay. Liquid crack filler material can be problematic, especially with hot mix material as it may expand and cause bumps. Warm mix asphalt has been demonstrated to help solve this problem.  Remember that milling may also be beneficial for eliminating or reducing reflective cracking</a:t>
            </a:r>
          </a:p>
          <a:p>
            <a:endParaRPr lang="en-US" dirty="0"/>
          </a:p>
          <a:p>
            <a:r>
              <a:rPr lang="en-US" dirty="0"/>
              <a:t>Although cleaning and tacking are shown to be recommended for all types of pavement distress, there are studies that show that milling by itself may be just as effective or more so than cleaning and tacking the pavement surface. However, when in doubt – tack.</a:t>
            </a:r>
          </a:p>
          <a:p>
            <a:endParaRPr lang="en-US" dirty="0"/>
          </a:p>
        </p:txBody>
      </p:sp>
      <p:sp>
        <p:nvSpPr>
          <p:cNvPr id="4" name="Slide Number Placeholder 3"/>
          <p:cNvSpPr>
            <a:spLocks noGrp="1"/>
          </p:cNvSpPr>
          <p:nvPr>
            <p:ph type="sldNum" sz="quarter" idx="5"/>
          </p:nvPr>
        </p:nvSpPr>
        <p:spPr/>
        <p:txBody>
          <a:bodyPr/>
          <a:lstStyle/>
          <a:p>
            <a:pPr>
              <a:defRPr/>
            </a:pPr>
            <a:fld id="{35A81181-C5BA-45C2-9DE6-9C2599F948FF}" type="slidenum">
              <a:rPr lang="en-US" smtClean="0"/>
              <a:pPr>
                <a:defRPr/>
              </a:pPr>
              <a:t>31</a:t>
            </a:fld>
            <a:endParaRPr lang="en-US"/>
          </a:p>
        </p:txBody>
      </p:sp>
    </p:spTree>
    <p:extLst>
      <p:ext uri="{BB962C8B-B14F-4D97-AF65-F5344CB8AC3E}">
        <p14:creationId xmlns:p14="http://schemas.microsoft.com/office/powerpoint/2010/main" val="211728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A512DD4-C6B7-4515-A2B8-6547E904D196}" type="slidenum">
              <a:rPr lang="en-US" smtClean="0">
                <a:solidFill>
                  <a:prstClr val="black"/>
                </a:solidFill>
              </a:rPr>
              <a:pPr eaLnBrk="1" hangingPunct="1"/>
              <a:t>8</a:t>
            </a:fld>
            <a:endParaRPr lang="en-US">
              <a:solidFill>
                <a:prstClr val="black"/>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684470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use of reclaimed asphalt pavement in a thin overlay should be encouraged if the RAP is sized appropriately. Small size RAP can be very beneficial to the performance and cost of the mix, especially since the fine RAP will contain a higher amount of asphalt than coarser RAP. </a:t>
            </a:r>
          </a:p>
          <a:p>
            <a:endParaRPr lang="en-US" i="1" dirty="0"/>
          </a:p>
          <a:p>
            <a:r>
              <a:rPr lang="en-US" i="1" dirty="0"/>
              <a:t>Click mouse button to show arrow  below finer RAP. </a:t>
            </a:r>
          </a:p>
          <a:p>
            <a:r>
              <a:rPr lang="en-US" i="1" dirty="0"/>
              <a:t> </a:t>
            </a:r>
            <a:endParaRPr lang="en-US" dirty="0"/>
          </a:p>
          <a:p>
            <a:r>
              <a:rPr lang="en-US" dirty="0"/>
              <a:t>Reclaimed asphalt shingles (RAS) are also beneficial in thin overlays.  RAS has a high percentage of asphalt binder.  Between 20 and 30 percent. So even a low percentage of RAS may significantly reduce the amount of new asphalt binder required for a mix.  Like RAP this stabilizes the cost of the mix, and the high temperature stiffening effect will prevent or reduce rutting and scuffing. </a:t>
            </a:r>
          </a:p>
          <a:p>
            <a:endParaRPr lang="en-US" dirty="0"/>
          </a:p>
          <a:p>
            <a:r>
              <a:rPr lang="en-US" dirty="0"/>
              <a:t>The approach in mix design should be to use the maximum amount of RAP and RAS while maintaining the gradation of the aggregate and mix </a:t>
            </a:r>
            <a:r>
              <a:rPr lang="en-US" dirty="0" err="1"/>
              <a:t>volumetrics</a:t>
            </a: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EA530089-99B3-4A59-BF1A-A67F618CE2AC}" type="slidenum">
              <a:rPr lang="en-US" smtClean="0"/>
              <a:pPr>
                <a:defRPr/>
              </a:pPr>
              <a:t>36</a:t>
            </a:fld>
            <a:endParaRPr lang="en-US"/>
          </a:p>
        </p:txBody>
      </p:sp>
    </p:spTree>
    <p:extLst>
      <p:ext uri="{BB962C8B-B14F-4D97-AF65-F5344CB8AC3E}">
        <p14:creationId xmlns:p14="http://schemas.microsoft.com/office/powerpoint/2010/main" val="35537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This graph shows the results of a study NCAT conducted on the effect of air voids and nominal aggregate size on mix permeability in the field. </a:t>
            </a:r>
          </a:p>
          <a:p>
            <a:endParaRPr lang="en-US"/>
          </a:p>
          <a:p>
            <a:r>
              <a:rPr lang="en-US" i="1"/>
              <a:t>Click Mouse to circle 25 mm</a:t>
            </a:r>
          </a:p>
          <a:p>
            <a:endParaRPr lang="en-US"/>
          </a:p>
          <a:p>
            <a:r>
              <a:rPr lang="en-US"/>
              <a:t>Notice how high the permeability of this 25 mm mix is at even a relatively low air voids, and how rapidly this permeability chances as the air voids increase. </a:t>
            </a:r>
          </a:p>
          <a:p>
            <a:endParaRPr lang="en-US"/>
          </a:p>
          <a:p>
            <a:r>
              <a:rPr lang="en-US" i="1"/>
              <a:t>Click Mouse to circle 19 mm</a:t>
            </a:r>
          </a:p>
          <a:p>
            <a:endParaRPr lang="en-US"/>
          </a:p>
          <a:p>
            <a:r>
              <a:rPr lang="en-US"/>
              <a:t>As the nominal maximum aggregate size changes we can see a dramatic difference in the permeability of this 19 mm compared to the 25 mm mix at the same air voids.</a:t>
            </a:r>
          </a:p>
          <a:p>
            <a:endParaRPr lang="en-US"/>
          </a:p>
          <a:p>
            <a:r>
              <a:rPr lang="en-US"/>
              <a:t>Click mouse to circle 12 &amp; 9.5 mm</a:t>
            </a:r>
          </a:p>
          <a:p>
            <a:endParaRPr lang="en-US"/>
          </a:p>
          <a:p>
            <a:r>
              <a:rPr lang="en-US"/>
              <a:t>This trend in reduced permeability with smaller nominal maximum size mixes continues with 12.5 and 9.5 mm mixes that are used for thin overlays.  Notice how low the permeability is even at relatively high air voids for the 9.5 mm mix. </a:t>
            </a:r>
          </a:p>
          <a:p>
            <a:endParaRPr lang="en-US"/>
          </a:p>
          <a:p>
            <a:r>
              <a:rPr lang="en-US"/>
              <a:t>This is clear example of why small NMAS mixtures are excellent surfacing materials. If the permeability is reduced, then the aging and durability problems resulting from air and water penetrating the mix can be significantly diminished.</a:t>
            </a:r>
          </a:p>
        </p:txBody>
      </p:sp>
      <p:sp>
        <p:nvSpPr>
          <p:cNvPr id="4" name="Slide Number Placeholder 3"/>
          <p:cNvSpPr>
            <a:spLocks noGrp="1"/>
          </p:cNvSpPr>
          <p:nvPr>
            <p:ph type="sldNum" sz="quarter" idx="5"/>
          </p:nvPr>
        </p:nvSpPr>
        <p:spPr/>
        <p:txBody>
          <a:bodyPr/>
          <a:lstStyle/>
          <a:p>
            <a:pPr>
              <a:defRPr/>
            </a:pPr>
            <a:fld id="{410409A5-7FE6-4112-B2CD-532D8372632E}" type="slidenum">
              <a:rPr lang="en-US" smtClean="0"/>
              <a:pPr>
                <a:defRPr/>
              </a:pPr>
              <a:t>42</a:t>
            </a:fld>
            <a:endParaRPr lang="en-US"/>
          </a:p>
        </p:txBody>
      </p:sp>
    </p:spTree>
    <p:extLst>
      <p:ext uri="{BB962C8B-B14F-4D97-AF65-F5344CB8AC3E}">
        <p14:creationId xmlns:p14="http://schemas.microsoft.com/office/powerpoint/2010/main" val="899568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Next, we will discuss the construction and quality control of thin asphalt overlays.</a:t>
            </a:r>
          </a:p>
        </p:txBody>
      </p:sp>
      <p:sp>
        <p:nvSpPr>
          <p:cNvPr id="4" name="Slide Number Placeholder 3"/>
          <p:cNvSpPr>
            <a:spLocks noGrp="1"/>
          </p:cNvSpPr>
          <p:nvPr>
            <p:ph type="sldNum" sz="quarter" idx="5"/>
          </p:nvPr>
        </p:nvSpPr>
        <p:spPr/>
        <p:txBody>
          <a:bodyPr/>
          <a:lstStyle/>
          <a:p>
            <a:pPr>
              <a:defRPr/>
            </a:pPr>
            <a:fld id="{973581CC-60B0-4C6F-9DBE-9312884DD991}" type="slidenum">
              <a:rPr lang="en-US" smtClean="0"/>
              <a:pPr>
                <a:defRPr/>
              </a:pPr>
              <a:t>43</a:t>
            </a:fld>
            <a:endParaRPr lang="en-US"/>
          </a:p>
        </p:txBody>
      </p:sp>
    </p:spTree>
    <p:extLst>
      <p:ext uri="{BB962C8B-B14F-4D97-AF65-F5344CB8AC3E}">
        <p14:creationId xmlns:p14="http://schemas.microsoft.com/office/powerpoint/2010/main" val="2047691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RAP should be processed for size and consistency, making sure that the maximum RAP size does not exceed the NMAS of the mix.</a:t>
            </a:r>
          </a:p>
          <a:p>
            <a:pPr>
              <a:defRPr/>
            </a:pPr>
            <a:endParaRPr lang="en-US" dirty="0"/>
          </a:p>
          <a:p>
            <a:pPr>
              <a:defRPr/>
            </a:pPr>
            <a:r>
              <a:rPr lang="en-US" dirty="0"/>
              <a:t>Storage of the mix and loader operations should both follow best practices.  Like the fine aggregates paving and sloping under the stockpile and covering stockpiles can be very effective in reducing fuel use and increasing productivity.</a:t>
            </a:r>
          </a:p>
          <a:p>
            <a:pPr>
              <a:defRPr/>
            </a:pPr>
            <a:endParaRPr lang="en-US" dirty="0"/>
          </a:p>
          <a:p>
            <a:pPr>
              <a:defRPr/>
            </a:pPr>
            <a:r>
              <a:rPr lang="en-US" dirty="0"/>
              <a:t>Warm mix technology can help in the construction of thin overlays by:</a:t>
            </a:r>
          </a:p>
          <a:p>
            <a:pPr marL="181240" indent="-181240">
              <a:buFont typeface="Arial" pitchFamily="34" charset="0"/>
              <a:buChar char="•"/>
              <a:defRPr/>
            </a:pPr>
            <a:r>
              <a:rPr lang="en-US" dirty="0"/>
              <a:t>increasing the allowable haul distance, </a:t>
            </a:r>
          </a:p>
          <a:p>
            <a:pPr marL="181240" indent="-181240">
              <a:buFont typeface="Arial" pitchFamily="34" charset="0"/>
              <a:buChar char="•"/>
              <a:defRPr/>
            </a:pPr>
            <a:r>
              <a:rPr lang="en-US" dirty="0"/>
              <a:t>allowing paving  and compacting  to occur at cooler temperatures, extending the paving season to allow placement of surface mixtures in cooler weather.  Paving at cool temperatures is a challenge with thin overlays since the thinner the overlay, the faster the mix will cool.  The ability to achieve compaction at cooler temperatures using warm mix is one feature of we need to take advantage of.</a:t>
            </a:r>
          </a:p>
          <a:p>
            <a:pPr marL="181240" indent="-181240">
              <a:buFont typeface="Arial" pitchFamily="34" charset="0"/>
              <a:buChar char="•"/>
              <a:defRPr/>
            </a:pPr>
            <a:r>
              <a:rPr lang="en-US" dirty="0"/>
              <a:t>Warm mix can also allow paving operations to proceed over crack-sealed pavements without bumps forming.</a:t>
            </a:r>
          </a:p>
        </p:txBody>
      </p:sp>
      <p:sp>
        <p:nvSpPr>
          <p:cNvPr id="4" name="Slide Number Placeholder 3"/>
          <p:cNvSpPr>
            <a:spLocks noGrp="1"/>
          </p:cNvSpPr>
          <p:nvPr>
            <p:ph type="sldNum" sz="quarter" idx="5"/>
          </p:nvPr>
        </p:nvSpPr>
        <p:spPr/>
        <p:txBody>
          <a:bodyPr/>
          <a:lstStyle/>
          <a:p>
            <a:pPr>
              <a:defRPr/>
            </a:pPr>
            <a:fld id="{9241A2E4-0CCD-466A-9DC8-833CA4BD37A2}" type="slidenum">
              <a:rPr lang="en-US" smtClean="0"/>
              <a:pPr>
                <a:defRPr/>
              </a:pPr>
              <a:t>44</a:t>
            </a:fld>
            <a:endParaRPr lang="en-US"/>
          </a:p>
        </p:txBody>
      </p:sp>
    </p:spTree>
    <p:extLst>
      <p:ext uri="{BB962C8B-B14F-4D97-AF65-F5344CB8AC3E}">
        <p14:creationId xmlns:p14="http://schemas.microsoft.com/office/powerpoint/2010/main" val="4280062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Milling of the existing pavement is encouraged for a number of reasons. It removes defects that may otherwise reflect through the new overlay and provides an opportunity to improve the smoothness of the final pavement. It roughens the surface which improves the bond between the overlay and the old pavement, and some research has shown it may eliminate the need for a tack coat.  It also provides RAP which can be used in future projects. However, it is important to properly size the milling equipment for the pavement structure. A milling machine which is too heavy may structurally damage the pavement.</a:t>
            </a:r>
          </a:p>
          <a:p>
            <a:endParaRPr lang="en-US"/>
          </a:p>
          <a:p>
            <a:r>
              <a:rPr lang="en-US"/>
              <a:t>Tack coats are needed to bond the overlay to the existing pavement which is important to long term performance.  Tack coats may be either asphalt emulsions or hot applied tack. The advantage of an emulsion is that it may be applied at ambient or slightly elevated temperatures, where a hot asphalt tack must be applied at elevated temperatures. On the other hand, some practitioners feel that better bonding occurs with the hot applied tack. Some agencies specify the use of a polymer modified tack coat while others are satisfied with the performance of unmodified tack coats. Most specifications require an application rate of between 0.1 and 0.15 gal/sy for undiluted emulsion. </a:t>
            </a:r>
          </a:p>
        </p:txBody>
      </p:sp>
      <p:sp>
        <p:nvSpPr>
          <p:cNvPr id="4" name="Slide Number Placeholder 3"/>
          <p:cNvSpPr>
            <a:spLocks noGrp="1"/>
          </p:cNvSpPr>
          <p:nvPr>
            <p:ph type="sldNum" sz="quarter" idx="5"/>
          </p:nvPr>
        </p:nvSpPr>
        <p:spPr/>
        <p:txBody>
          <a:bodyPr/>
          <a:lstStyle/>
          <a:p>
            <a:pPr>
              <a:defRPr/>
            </a:pPr>
            <a:fld id="{85399050-0485-4E88-A2B4-136FC904DEB2}" type="slidenum">
              <a:rPr lang="en-US" smtClean="0"/>
              <a:pPr>
                <a:defRPr/>
              </a:pPr>
              <a:t>45</a:t>
            </a:fld>
            <a:endParaRPr lang="en-US"/>
          </a:p>
        </p:txBody>
      </p:sp>
    </p:spTree>
    <p:extLst>
      <p:ext uri="{BB962C8B-B14F-4D97-AF65-F5344CB8AC3E}">
        <p14:creationId xmlns:p14="http://schemas.microsoft.com/office/powerpoint/2010/main" val="568122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In paving, the best strategy to obtain a smooth mat is to move the paver slow but continuously.  Develop a plan to balance production, trucking, paving and compaction to keep equipment moving smoothly.  If starting and stopping is necessary to deal with interrupted material flow, then it is best to start and stop the paver quickly rather than gradually to maintain a constant mat thickness.  </a:t>
            </a:r>
          </a:p>
          <a:p>
            <a:endParaRPr lang="en-US"/>
          </a:p>
          <a:p>
            <a:r>
              <a:rPr lang="en-US"/>
              <a:t>A material transfer vehicle or windrow pickup device can be of help for the delivery and feeding of the asphalt mixture. However, an MTV is not necessary to prevent segregation since the mix is comprised mostly of fine aggregate. When dealing with polymer modified binders, it is also important to minimize the amount of handwork as the material may be very sticky and difficult to rake. </a:t>
            </a:r>
          </a:p>
          <a:p>
            <a:endParaRPr lang="en-US"/>
          </a:p>
          <a:p>
            <a:r>
              <a:rPr lang="en-US"/>
              <a:t>Cooling of the mixture can be an issue for a thin overlay. Keep in mind that a 1 inch mat will cool twice as quickly as a 1.5 inch mat. Again, warm mix technology can help extend the time for compaction of the mix.</a:t>
            </a:r>
          </a:p>
          <a:p>
            <a:endParaRPr lang="en-US"/>
          </a:p>
          <a:p>
            <a:r>
              <a:rPr lang="en-US"/>
              <a:t>Compaction of the mat should be done with the idea of sealing the surface to the penetration of water and air and maximizing the stability of the mix. As discussed earlier,  permeability will be decreased with smaller NMAS mixtures even for higher air voids. This will improve the performance of the overlay by reducing the amount of access that air and water have to the mixture. Vibratory compaction should not be used on mats of less than one inch in thickness as this may damage the mat.</a:t>
            </a:r>
          </a:p>
          <a:p>
            <a:r>
              <a:rPr lang="en-US"/>
              <a:t>As with any pavement construction, uniformity in all aspects of production, transportation, placement, and compaction is key to the success of the pavement. </a:t>
            </a:r>
          </a:p>
        </p:txBody>
      </p:sp>
      <p:sp>
        <p:nvSpPr>
          <p:cNvPr id="4" name="Slide Number Placeholder 3"/>
          <p:cNvSpPr>
            <a:spLocks noGrp="1"/>
          </p:cNvSpPr>
          <p:nvPr>
            <p:ph type="sldNum" sz="quarter" idx="5"/>
          </p:nvPr>
        </p:nvSpPr>
        <p:spPr/>
        <p:txBody>
          <a:bodyPr/>
          <a:lstStyle/>
          <a:p>
            <a:pPr>
              <a:defRPr/>
            </a:pPr>
            <a:fld id="{A6BEFBA9-EC13-42A8-89BE-BEC13DBD1C88}" type="slidenum">
              <a:rPr lang="en-US" smtClean="0"/>
              <a:pPr>
                <a:defRPr/>
              </a:pPr>
              <a:t>46</a:t>
            </a:fld>
            <a:endParaRPr lang="en-US"/>
          </a:p>
        </p:txBody>
      </p:sp>
    </p:spTree>
    <p:extLst>
      <p:ext uri="{BB962C8B-B14F-4D97-AF65-F5344CB8AC3E}">
        <p14:creationId xmlns:p14="http://schemas.microsoft.com/office/powerpoint/2010/main" val="1497019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Trackless Tack – breaks in &lt; 10 mins and will not track on trucks ect</a:t>
            </a:r>
          </a:p>
        </p:txBody>
      </p:sp>
      <p:sp>
        <p:nvSpPr>
          <p:cNvPr id="101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32E57E9-6581-4ED6-94BF-0FF42C6DFEF6}" type="slidenum">
              <a:rPr lang="en-US" altLang="en-US">
                <a:latin typeface="Times New Roman" panose="02020603050405020304" pitchFamily="18" charset="0"/>
              </a:rPr>
              <a:pPr eaLnBrk="1" hangingPunct="1">
                <a:spcBef>
                  <a:spcPct val="0"/>
                </a:spcBef>
              </a:pPr>
              <a:t>47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160486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 butt mill – taper.  ¾” loose mat</a:t>
            </a:r>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619771B-741A-419C-B0BB-02F103AF7AFB}" type="slidenum">
              <a:rPr lang="en-US" altLang="en-US">
                <a:latin typeface="Times New Roman" panose="02020603050405020304" pitchFamily="18" charset="0"/>
              </a:rPr>
              <a:pPr eaLnBrk="1" hangingPunct="1">
                <a:spcBef>
                  <a:spcPct val="0"/>
                </a:spcBef>
              </a:pPr>
              <a:t>48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565396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See mat pull at top – caused at start of pull - </a:t>
            </a:r>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EDB8C4D-7CA9-4F2F-A4FB-D4B2918053DB}" type="slidenum">
              <a:rPr lang="en-US" altLang="en-US">
                <a:latin typeface="Times New Roman" panose="02020603050405020304" pitchFamily="18" charset="0"/>
              </a:rPr>
              <a:pPr eaLnBrk="1" hangingPunct="1">
                <a:spcBef>
                  <a:spcPct val="0"/>
                </a:spcBef>
              </a:pPr>
              <a:t>49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714723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Irregular mat at the beginning of pull</a:t>
            </a:r>
          </a:p>
        </p:txBody>
      </p:sp>
      <p:sp>
        <p:nvSpPr>
          <p:cNvPr id="108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A0B10D0-3A31-4A03-BA0F-A7AC1257883B}" type="slidenum">
              <a:rPr lang="en-US" altLang="en-US">
                <a:latin typeface="Times New Roman" panose="02020603050405020304" pitchFamily="18" charset="0"/>
              </a:rPr>
              <a:pPr eaLnBrk="1" hangingPunct="1">
                <a:spcBef>
                  <a:spcPct val="0"/>
                </a:spcBef>
              </a:pPr>
              <a:t>50</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82789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410F288-782A-427C-8BAC-3AF417305572}" type="slidenum">
              <a:rPr lang="en-US" smtClean="0"/>
              <a:pPr eaLnBrk="1" hangingPunct="1"/>
              <a:t>13</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atin typeface="Arial" pitchFamily="34" charset="0"/>
              </a:rPr>
              <a:t>In Washington state, it was found that longitudinal cracks in pavements with HMA layers of 6 inches or more started at the surface and propagated only two to three inches into the structure.</a:t>
            </a:r>
          </a:p>
        </p:txBody>
      </p:sp>
    </p:spTree>
    <p:extLst>
      <p:ext uri="{BB962C8B-B14F-4D97-AF65-F5344CB8AC3E}">
        <p14:creationId xmlns:p14="http://schemas.microsoft.com/office/powerpoint/2010/main" val="626837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Object in mat – can be caused from truck or hopper or plant chuncks </a:t>
            </a:r>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1F02D8B-8227-4569-B8FB-77EDB95AB952}" type="slidenum">
              <a:rPr lang="en-US" altLang="en-US">
                <a:latin typeface="Times New Roman" panose="02020603050405020304" pitchFamily="18" charset="0"/>
              </a:rPr>
              <a:pPr eaLnBrk="1" hangingPunct="1">
                <a:spcBef>
                  <a:spcPct val="0"/>
                </a:spcBef>
              </a:pPr>
              <a:t>51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658241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After screed starts floating – don’t stop - </a:t>
            </a:r>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EE5E75D-95EB-40DD-A082-6C9EFB324F06}" type="slidenum">
              <a:rPr lang="en-US" altLang="en-US">
                <a:latin typeface="Times New Roman" panose="02020603050405020304" pitchFamily="18" charset="0"/>
              </a:rPr>
              <a:pPr eaLnBrk="1" hangingPunct="1">
                <a:spcBef>
                  <a:spcPct val="0"/>
                </a:spcBef>
              </a:pPr>
              <a:t>52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78822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Notice no roll push</a:t>
            </a:r>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2E74A1E-3322-4BA3-8F82-6FE7F9B6A618}" type="slidenum">
              <a:rPr lang="en-US" altLang="en-US">
                <a:latin typeface="Times New Roman" panose="02020603050405020304" pitchFamily="18" charset="0"/>
              </a:rPr>
              <a:pPr eaLnBrk="1" hangingPunct="1">
                <a:spcBef>
                  <a:spcPct val="0"/>
                </a:spcBef>
              </a:pPr>
              <a:t>53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841949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Very little push in front of roller</a:t>
            </a:r>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D5439EC-72BE-4A87-B958-501C792FA35B}" type="slidenum">
              <a:rPr lang="en-US" altLang="en-US">
                <a:latin typeface="Times New Roman" panose="02020603050405020304" pitchFamily="18" charset="0"/>
              </a:rPr>
              <a:pPr eaLnBrk="1" hangingPunct="1">
                <a:spcBef>
                  <a:spcPct val="0"/>
                </a:spcBef>
              </a:pPr>
              <a:t>54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193590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Conventional  dumping into paver – or use shuttle buggy with pan - </a:t>
            </a:r>
          </a:p>
        </p:txBody>
      </p:sp>
      <p:sp>
        <p:nvSpPr>
          <p:cNvPr id="114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80A04FA-4A42-42FA-A402-B5FB6D939052}" type="slidenum">
              <a:rPr lang="en-US" altLang="en-US">
                <a:latin typeface="Times New Roman" panose="02020603050405020304" pitchFamily="18" charset="0"/>
              </a:rPr>
              <a:pPr eaLnBrk="1" hangingPunct="1">
                <a:spcBef>
                  <a:spcPct val="0"/>
                </a:spcBef>
              </a:pPr>
              <a:t>55</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621232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Stay in close with roller due to heat </a:t>
            </a:r>
          </a:p>
        </p:txBody>
      </p:sp>
      <p:sp>
        <p:nvSpPr>
          <p:cNvPr id="117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DDFE930-2899-4F2E-9D40-D33896B76299}" type="slidenum">
              <a:rPr lang="en-US" altLang="en-US">
                <a:latin typeface="Times New Roman" panose="02020603050405020304" pitchFamily="18" charset="0"/>
              </a:rPr>
              <a:pPr eaLnBrk="1" hangingPunct="1">
                <a:spcBef>
                  <a:spcPct val="0"/>
                </a:spcBef>
              </a:pPr>
              <a:t>56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4130722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 joint issues</a:t>
            </a:r>
          </a:p>
        </p:txBody>
      </p:sp>
      <p:sp>
        <p:nvSpPr>
          <p:cNvPr id="1198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BE6F12C-971E-4C91-83EF-7D39D1640DE5}" type="slidenum">
              <a:rPr lang="en-US" altLang="en-US">
                <a:latin typeface="Times New Roman" panose="02020603050405020304" pitchFamily="18" charset="0"/>
              </a:rPr>
              <a:pPr eaLnBrk="1" hangingPunct="1">
                <a:spcBef>
                  <a:spcPct val="0"/>
                </a:spcBef>
              </a:pPr>
              <a:t>57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119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Quality control at the plant should follow normal procedures by checking gradation and moisture content on the incoming aggregate, and normal mix volumetrics on the plant output including air voids, VMA, asphalt content, and gradation.</a:t>
            </a:r>
          </a:p>
        </p:txBody>
      </p:sp>
      <p:sp>
        <p:nvSpPr>
          <p:cNvPr id="4" name="Slide Number Placeholder 3"/>
          <p:cNvSpPr>
            <a:spLocks noGrp="1"/>
          </p:cNvSpPr>
          <p:nvPr>
            <p:ph type="sldNum" sz="quarter" idx="5"/>
          </p:nvPr>
        </p:nvSpPr>
        <p:spPr/>
        <p:txBody>
          <a:bodyPr/>
          <a:lstStyle/>
          <a:p>
            <a:pPr>
              <a:defRPr/>
            </a:pPr>
            <a:fld id="{18050D37-FE4B-4D72-B676-84CC806E7962}" type="slidenum">
              <a:rPr lang="en-US" smtClean="0"/>
              <a:pPr>
                <a:defRPr/>
              </a:pPr>
              <a:t>59</a:t>
            </a:fld>
            <a:endParaRPr lang="en-US"/>
          </a:p>
        </p:txBody>
      </p:sp>
    </p:spTree>
    <p:extLst>
      <p:ext uri="{BB962C8B-B14F-4D97-AF65-F5344CB8AC3E}">
        <p14:creationId xmlns:p14="http://schemas.microsoft.com/office/powerpoint/2010/main" val="2780244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Field quality control should also follow normal procedures except that density measurements can be problematic.  Thin lift gauges for measuring density should not be used on overlays of less than one inch thick. </a:t>
            </a:r>
          </a:p>
          <a:p>
            <a:endParaRPr lang="en-US"/>
          </a:p>
          <a:p>
            <a:r>
              <a:rPr lang="en-US"/>
              <a:t>Using cores from thin overlays to determine density can also be difficult as the ability to trim the cores for measurement can leave minimal material that may not be representative of the overlay. Coring also blemishes the pavement surface. It may be best to establish a rolling pattern at the beginning of the project and make sure it is followed. </a:t>
            </a:r>
          </a:p>
          <a:p>
            <a:endParaRPr lang="en-US"/>
          </a:p>
          <a:p>
            <a:r>
              <a:rPr lang="en-US"/>
              <a:t>One way to assure you are achieving adequate density is to establish a roller pattern at the beginning of the project.  This may be done with thin lift gauges since you are not looking for an absolute density, but whether or not additional passes improve density.</a:t>
            </a:r>
          </a:p>
          <a:p>
            <a:endParaRPr lang="en-US"/>
          </a:p>
          <a:p>
            <a:r>
              <a:rPr lang="en-US"/>
              <a:t>Again, permeability, even for relatively high air voids will be low for small NMAS.</a:t>
            </a:r>
          </a:p>
          <a:p>
            <a:endParaRPr lang="en-US"/>
          </a:p>
          <a:p>
            <a:r>
              <a:rPr lang="en-US"/>
              <a:t>The resulting ride quality on a thin overlay will be dependent upon the condition of the existing pavement, the type of surface preparation allowed, and the overlay thickness. Specifications should focus on a percent improvement in ride quality rather than an absolute number. This will ensure that all that can be done to improve the ride quality will be done.</a:t>
            </a:r>
          </a:p>
        </p:txBody>
      </p:sp>
      <p:sp>
        <p:nvSpPr>
          <p:cNvPr id="4" name="Slide Number Placeholder 3"/>
          <p:cNvSpPr>
            <a:spLocks noGrp="1"/>
          </p:cNvSpPr>
          <p:nvPr>
            <p:ph type="sldNum" sz="quarter" idx="5"/>
          </p:nvPr>
        </p:nvSpPr>
        <p:spPr/>
        <p:txBody>
          <a:bodyPr/>
          <a:lstStyle/>
          <a:p>
            <a:pPr>
              <a:defRPr/>
            </a:pPr>
            <a:fld id="{0574AF76-A762-4EED-AFEF-6CC20652DF3E}" type="slidenum">
              <a:rPr lang="en-US" smtClean="0"/>
              <a:pPr>
                <a:defRPr/>
              </a:pPr>
              <a:t>60</a:t>
            </a:fld>
            <a:endParaRPr lang="en-US"/>
          </a:p>
        </p:txBody>
      </p:sp>
    </p:spTree>
    <p:extLst>
      <p:ext uri="{BB962C8B-B14F-4D97-AF65-F5344CB8AC3E}">
        <p14:creationId xmlns:p14="http://schemas.microsoft.com/office/powerpoint/2010/main" val="3756003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The performance of thin overlays will be discussed in terms of the expected immediate benefits of a thin overlay, the pavement life, and the economics. </a:t>
            </a:r>
          </a:p>
        </p:txBody>
      </p:sp>
      <p:sp>
        <p:nvSpPr>
          <p:cNvPr id="4" name="Slide Number Placeholder 3"/>
          <p:cNvSpPr>
            <a:spLocks noGrp="1"/>
          </p:cNvSpPr>
          <p:nvPr>
            <p:ph type="sldNum" sz="quarter" idx="5"/>
          </p:nvPr>
        </p:nvSpPr>
        <p:spPr/>
        <p:txBody>
          <a:bodyPr/>
          <a:lstStyle/>
          <a:p>
            <a:pPr>
              <a:defRPr/>
            </a:pPr>
            <a:fld id="{D767DCF7-41AC-447A-8317-9D80083B4008}" type="slidenum">
              <a:rPr lang="en-US" smtClean="0"/>
              <a:pPr>
                <a:defRPr/>
              </a:pPr>
              <a:t>61</a:t>
            </a:fld>
            <a:endParaRPr lang="en-US"/>
          </a:p>
        </p:txBody>
      </p:sp>
    </p:spTree>
    <p:extLst>
      <p:ext uri="{BB962C8B-B14F-4D97-AF65-F5344CB8AC3E}">
        <p14:creationId xmlns:p14="http://schemas.microsoft.com/office/powerpoint/2010/main" val="2990372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D42A0E-EEFE-4BF7-954C-D8CA617D0BF5}" type="slidenum">
              <a:rPr lang="en-US" smtClean="0">
                <a:solidFill>
                  <a:prstClr val="black"/>
                </a:solidFill>
              </a:rPr>
              <a:pPr eaLnBrk="1" hangingPunct="1"/>
              <a:t>15</a:t>
            </a:fld>
            <a:endParaRPr lang="en-US">
              <a:solidFill>
                <a:prstClr val="black"/>
              </a:solidFill>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72977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Here are some research projects that looked at immediate benefits when using thin overlays.</a:t>
            </a:r>
          </a:p>
          <a:p>
            <a:endParaRPr lang="en-US"/>
          </a:p>
          <a:p>
            <a:r>
              <a:rPr lang="en-US"/>
              <a:t>Labi and his co-workers at Purdue documented an 18 to 36 percent improvement in ride quality after the application of a thin overlay. They also found that rutting was decreased between 5 to 55%, and that there was a 1 to 10 percent improvement in the condition rating of the road.</a:t>
            </a:r>
          </a:p>
          <a:p>
            <a:endParaRPr lang="en-US"/>
          </a:p>
          <a:p>
            <a:r>
              <a:rPr lang="en-US"/>
              <a:t>Noise improvements are noticed immediately on thin overlays. Corley-Lay showed that thin overlays reduced noise levels by 6.7 dB on overlaid concrete pavement in North Carolina, and the FHWA documented a 5 dB reduction on concrete pavements in the Phoenix area that had been overlaid with an asphalt-rubber overlay. </a:t>
            </a:r>
          </a:p>
          <a:p>
            <a:endParaRPr lang="en-US"/>
          </a:p>
          <a:p>
            <a:r>
              <a:rPr lang="en-US"/>
              <a:t>It should be kept in mind that as little as a 3dB reduction in noise is the same as reducing the traffic by half.</a:t>
            </a:r>
          </a:p>
        </p:txBody>
      </p:sp>
      <p:sp>
        <p:nvSpPr>
          <p:cNvPr id="4" name="Slide Number Placeholder 3"/>
          <p:cNvSpPr>
            <a:spLocks noGrp="1"/>
          </p:cNvSpPr>
          <p:nvPr>
            <p:ph type="sldNum" sz="quarter" idx="5"/>
          </p:nvPr>
        </p:nvSpPr>
        <p:spPr/>
        <p:txBody>
          <a:bodyPr/>
          <a:lstStyle/>
          <a:p>
            <a:pPr>
              <a:defRPr/>
            </a:pPr>
            <a:fld id="{3AC281BB-DA4B-4A16-8CD4-70B2C6C5E690}" type="slidenum">
              <a:rPr lang="en-US" smtClean="0"/>
              <a:pPr>
                <a:defRPr/>
              </a:pPr>
              <a:t>62</a:t>
            </a:fld>
            <a:endParaRPr lang="en-US"/>
          </a:p>
        </p:txBody>
      </p:sp>
    </p:spTree>
    <p:extLst>
      <p:ext uri="{BB962C8B-B14F-4D97-AF65-F5344CB8AC3E}">
        <p14:creationId xmlns:p14="http://schemas.microsoft.com/office/powerpoint/2010/main" val="883055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expected pavement life of a thin overlay will be determined by traffic loads, the type of underlying pavement and climate among other factors. These studies have documented thin overlay performance in a variety of locations.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A5283D5-0296-44BF-9BAE-88486EB52CBC}" type="slidenum">
              <a:rPr lang="en-US" smtClean="0"/>
              <a:pPr>
                <a:defRPr/>
              </a:pPr>
              <a:t>63</a:t>
            </a:fld>
            <a:endParaRPr lang="en-US"/>
          </a:p>
        </p:txBody>
      </p:sp>
    </p:spTree>
    <p:extLst>
      <p:ext uri="{BB962C8B-B14F-4D97-AF65-F5344CB8AC3E}">
        <p14:creationId xmlns:p14="http://schemas.microsoft.com/office/powerpoint/2010/main" val="3077546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Thin overlays for pavement preservation are popular due to a number of advantages that have been discussed throughout this presentation. Some of them include better smoothness, reduced surface distress, geometric considerations, noise reduction, lower life cycle cost, and long-lasting performance.</a:t>
            </a:r>
          </a:p>
          <a:p>
            <a:r>
              <a:rPr lang="en-US"/>
              <a:t>It is best to apply a thin asphalt overlay before extensive rehabilitation is required. This will maximize the performance and minimize the cost.</a:t>
            </a:r>
          </a:p>
          <a:p>
            <a:r>
              <a:rPr lang="en-US"/>
              <a:t>Thin asphalt overlays can be expected to perform 10 or more years on an existing asphalt pavement and from 6 to 10 years on an existing concrete pavement.</a:t>
            </a:r>
          </a:p>
          <a:p>
            <a:endParaRPr lang="en-US"/>
          </a:p>
        </p:txBody>
      </p:sp>
      <p:sp>
        <p:nvSpPr>
          <p:cNvPr id="4" name="Slide Number Placeholder 3"/>
          <p:cNvSpPr>
            <a:spLocks noGrp="1"/>
          </p:cNvSpPr>
          <p:nvPr>
            <p:ph type="sldNum" sz="quarter" idx="5"/>
          </p:nvPr>
        </p:nvSpPr>
        <p:spPr/>
        <p:txBody>
          <a:bodyPr/>
          <a:lstStyle/>
          <a:p>
            <a:pPr>
              <a:defRPr/>
            </a:pPr>
            <a:fld id="{F5B232DA-E57F-4887-86F3-3A57DE101EA7}" type="slidenum">
              <a:rPr lang="en-US" smtClean="0"/>
              <a:pPr>
                <a:defRPr/>
              </a:pPr>
              <a:t>72</a:t>
            </a:fld>
            <a:endParaRPr lang="en-US"/>
          </a:p>
        </p:txBody>
      </p:sp>
    </p:spTree>
    <p:extLst>
      <p:ext uri="{BB962C8B-B14F-4D97-AF65-F5344CB8AC3E}">
        <p14:creationId xmlns:p14="http://schemas.microsoft.com/office/powerpoint/2010/main" val="2769566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Not every pavement project is suitable for a thin asphalt overlay. It is best to apply a thin overlay prior to the need for a more extensive pavement rehabilitation. </a:t>
            </a:r>
          </a:p>
        </p:txBody>
      </p:sp>
      <p:sp>
        <p:nvSpPr>
          <p:cNvPr id="4" name="Slide Number Placeholder 3"/>
          <p:cNvSpPr>
            <a:spLocks noGrp="1"/>
          </p:cNvSpPr>
          <p:nvPr>
            <p:ph type="sldNum" sz="quarter" idx="5"/>
          </p:nvPr>
        </p:nvSpPr>
        <p:spPr/>
        <p:txBody>
          <a:bodyPr/>
          <a:lstStyle/>
          <a:p>
            <a:pPr>
              <a:defRPr/>
            </a:pPr>
            <a:fld id="{BE6D4DC4-1234-4CBC-BBBE-127C8A0B5E3F}" type="slidenum">
              <a:rPr lang="en-US" smtClean="0"/>
              <a:pPr>
                <a:defRPr/>
              </a:pPr>
              <a:t>16</a:t>
            </a:fld>
            <a:endParaRPr lang="en-US"/>
          </a:p>
        </p:txBody>
      </p:sp>
    </p:spTree>
    <p:extLst>
      <p:ext uri="{BB962C8B-B14F-4D97-AF65-F5344CB8AC3E}">
        <p14:creationId xmlns:p14="http://schemas.microsoft.com/office/powerpoint/2010/main" val="315405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 visual survey of the pavement condition is usually included as part of a pavement management system that is often used to determine whether a preservation, rehabilitation or reconstruction is necessary.  Because this information may be years old it is important to gather current project-specific data to make sure the proposed preservation strategy is viable.  The survey should include the type of distress present in the pavement along with the extent and severity. This survey can normally be done through a windshield survey by two persons rather than the platoon of pavement raters shown here!</a:t>
            </a:r>
          </a:p>
        </p:txBody>
      </p:sp>
      <p:sp>
        <p:nvSpPr>
          <p:cNvPr id="4" name="Slide Number Placeholder 3"/>
          <p:cNvSpPr>
            <a:spLocks noGrp="1"/>
          </p:cNvSpPr>
          <p:nvPr>
            <p:ph type="sldNum" sz="quarter" idx="5"/>
          </p:nvPr>
        </p:nvSpPr>
        <p:spPr/>
        <p:txBody>
          <a:bodyPr/>
          <a:lstStyle/>
          <a:p>
            <a:pPr>
              <a:defRPr/>
            </a:pPr>
            <a:fld id="{E0B0C90B-DDE9-442D-BDF4-F168EE40161E}" type="slidenum">
              <a:rPr lang="en-US" smtClean="0"/>
              <a:pPr>
                <a:defRPr/>
              </a:pPr>
              <a:t>17</a:t>
            </a:fld>
            <a:endParaRPr lang="en-US"/>
          </a:p>
        </p:txBody>
      </p:sp>
    </p:spTree>
    <p:extLst>
      <p:ext uri="{BB962C8B-B14F-4D97-AF65-F5344CB8AC3E}">
        <p14:creationId xmlns:p14="http://schemas.microsoft.com/office/powerpoint/2010/main" val="2219852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These are common distress that are usually identified by standard distress surveys.  (read list)</a:t>
            </a:r>
          </a:p>
          <a:p>
            <a:endParaRPr lang="en-US" dirty="0"/>
          </a:p>
          <a:p>
            <a:r>
              <a:rPr lang="en-US" dirty="0"/>
              <a:t>There is also an FHWA Long Term Pavement</a:t>
            </a:r>
            <a:r>
              <a:rPr lang="en-US" baseline="0" dirty="0"/>
              <a:t> Performance (LTPP) program manual available for visually identifying pavement distresses.</a:t>
            </a:r>
          </a:p>
          <a:p>
            <a:endParaRPr lang="en-US" dirty="0"/>
          </a:p>
        </p:txBody>
      </p:sp>
      <p:sp>
        <p:nvSpPr>
          <p:cNvPr id="4" name="Slide Number Placeholder 3"/>
          <p:cNvSpPr>
            <a:spLocks noGrp="1"/>
          </p:cNvSpPr>
          <p:nvPr>
            <p:ph type="sldNum" sz="quarter" idx="5"/>
          </p:nvPr>
        </p:nvSpPr>
        <p:spPr/>
        <p:txBody>
          <a:bodyPr/>
          <a:lstStyle/>
          <a:p>
            <a:pPr>
              <a:defRPr/>
            </a:pPr>
            <a:fld id="{12D88930-BE5C-4838-B555-7321D1646F2F}" type="slidenum">
              <a:rPr lang="en-US" smtClean="0"/>
              <a:pPr>
                <a:defRPr/>
              </a:pPr>
              <a:t>18</a:t>
            </a:fld>
            <a:endParaRPr lang="en-US"/>
          </a:p>
        </p:txBody>
      </p:sp>
    </p:spTree>
    <p:extLst>
      <p:ext uri="{BB962C8B-B14F-4D97-AF65-F5344CB8AC3E}">
        <p14:creationId xmlns:p14="http://schemas.microsoft.com/office/powerpoint/2010/main" val="2370835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Raveling is recognizable as a loss of fine aggregate on the pavement surface, which can be followed by loss of the coarse aggregate.</a:t>
            </a:r>
          </a:p>
          <a:p>
            <a:endParaRPr lang="en-US" dirty="0"/>
          </a:p>
          <a:p>
            <a:r>
              <a:rPr lang="en-US" dirty="0"/>
              <a:t>Raveling is normally readily fixed by a thin asphalt overlay, even if it is relatively severe. It is important to catch it before the extensive pavement deterioration. </a:t>
            </a:r>
            <a:r>
              <a:rPr lang="en-US" i="1" dirty="0">
                <a:solidFill>
                  <a:srgbClr val="FF0000"/>
                </a:solidFill>
              </a:rPr>
              <a:t>Mouse Click</a:t>
            </a:r>
            <a:r>
              <a:rPr lang="en-US" dirty="0">
                <a:solidFill>
                  <a:srgbClr val="FF0000"/>
                </a:solidFill>
              </a:rPr>
              <a:t> </a:t>
            </a:r>
            <a:r>
              <a:rPr lang="en-US" i="1" dirty="0">
                <a:solidFill>
                  <a:srgbClr val="FF0000"/>
                </a:solidFill>
              </a:rPr>
              <a:t>to show check mark </a:t>
            </a:r>
            <a:endParaRPr lang="en-US" dirty="0">
              <a:solidFill>
                <a:srgbClr val="FF0000"/>
              </a:solidFill>
            </a:endParaRPr>
          </a:p>
          <a:p>
            <a:endParaRPr lang="en-US" dirty="0"/>
          </a:p>
          <a:p>
            <a:r>
              <a:rPr lang="en-US" dirty="0"/>
              <a:t>Optional: One word of caution is that when the raveling is due to moisture susceptibility.  Thin dense-graded overlays can seal the pavement causing stripping in the lower level that may lead to rutting.  It is probably best to mill the layer prior to overlay in this case.</a:t>
            </a:r>
          </a:p>
          <a:p>
            <a:endParaRPr lang="en-US" dirty="0"/>
          </a:p>
        </p:txBody>
      </p:sp>
      <p:sp>
        <p:nvSpPr>
          <p:cNvPr id="4" name="Slide Number Placeholder 3"/>
          <p:cNvSpPr>
            <a:spLocks noGrp="1"/>
          </p:cNvSpPr>
          <p:nvPr>
            <p:ph type="sldNum" sz="quarter" idx="5"/>
          </p:nvPr>
        </p:nvSpPr>
        <p:spPr/>
        <p:txBody>
          <a:bodyPr/>
          <a:lstStyle/>
          <a:p>
            <a:pPr>
              <a:defRPr/>
            </a:pPr>
            <a:fld id="{BC48B598-46EA-4BAF-9B8F-35E52DD95B98}" type="slidenum">
              <a:rPr lang="en-US" smtClean="0"/>
              <a:pPr>
                <a:defRPr/>
              </a:pPr>
              <a:t>19</a:t>
            </a:fld>
            <a:endParaRPr lang="en-US"/>
          </a:p>
        </p:txBody>
      </p:sp>
    </p:spTree>
    <p:extLst>
      <p:ext uri="{BB962C8B-B14F-4D97-AF65-F5344CB8AC3E}">
        <p14:creationId xmlns:p14="http://schemas.microsoft.com/office/powerpoint/2010/main" val="106443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Longitudinal cracking that is not located in the </a:t>
            </a:r>
            <a:r>
              <a:rPr lang="en-US" dirty="0" err="1"/>
              <a:t>wheelpath</a:t>
            </a:r>
            <a:r>
              <a:rPr lang="en-US" dirty="0"/>
              <a:t> can usually be considered a good candidate for a thin asphalt overlay.  The thin overlay should be applied prior to the extensive deterioration of the crack. A thin overlay will help to seal the surface so that water cannot so easily penetrate and further damage the crack. </a:t>
            </a:r>
          </a:p>
          <a:p>
            <a:endParaRPr lang="en-US" i="1" dirty="0">
              <a:solidFill>
                <a:srgbClr val="FF0000"/>
              </a:solidFill>
            </a:endParaRPr>
          </a:p>
          <a:p>
            <a:r>
              <a:rPr lang="en-US" i="1" dirty="0">
                <a:solidFill>
                  <a:srgbClr val="FF0000"/>
                </a:solidFill>
              </a:rPr>
              <a:t>Mouse Click</a:t>
            </a:r>
            <a:r>
              <a:rPr lang="en-US" dirty="0">
                <a:solidFill>
                  <a:srgbClr val="FF0000"/>
                </a:solidFill>
              </a:rPr>
              <a:t> </a:t>
            </a:r>
            <a:r>
              <a:rPr lang="en-US" i="1" dirty="0">
                <a:solidFill>
                  <a:srgbClr val="FF0000"/>
                </a:solidFill>
              </a:rPr>
              <a:t>to show check mark </a:t>
            </a:r>
            <a:endParaRPr lang="en-US" dirty="0"/>
          </a:p>
        </p:txBody>
      </p:sp>
      <p:sp>
        <p:nvSpPr>
          <p:cNvPr id="4" name="Slide Number Placeholder 3"/>
          <p:cNvSpPr>
            <a:spLocks noGrp="1"/>
          </p:cNvSpPr>
          <p:nvPr>
            <p:ph type="sldNum" sz="quarter" idx="5"/>
          </p:nvPr>
        </p:nvSpPr>
        <p:spPr/>
        <p:txBody>
          <a:bodyPr/>
          <a:lstStyle/>
          <a:p>
            <a:pPr>
              <a:defRPr/>
            </a:pPr>
            <a:fld id="{C4111F88-51D6-485D-99CC-864B23227147}" type="slidenum">
              <a:rPr lang="en-US" smtClean="0"/>
              <a:pPr>
                <a:defRPr/>
              </a:pPr>
              <a:t>20</a:t>
            </a:fld>
            <a:endParaRPr lang="en-US"/>
          </a:p>
        </p:txBody>
      </p:sp>
    </p:spTree>
    <p:extLst>
      <p:ext uri="{BB962C8B-B14F-4D97-AF65-F5344CB8AC3E}">
        <p14:creationId xmlns:p14="http://schemas.microsoft.com/office/powerpoint/2010/main" val="3232427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68708"/>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798367" y="3063244"/>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695D9D63-5FEF-4748-BBAC-B3D8084D4516}" type="slidenum">
              <a:rPr lang="en-US" smtClean="0"/>
              <a:pPr/>
              <a:t>‹#›</a:t>
            </a:fld>
            <a:endParaRPr lang="en-US"/>
          </a:p>
        </p:txBody>
      </p:sp>
    </p:spTree>
    <p:extLst>
      <p:ext uri="{BB962C8B-B14F-4D97-AF65-F5344CB8AC3E}">
        <p14:creationId xmlns:p14="http://schemas.microsoft.com/office/powerpoint/2010/main" val="224108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95D9D63-5FEF-4748-BBAC-B3D8084D4516}" type="slidenum">
              <a:rPr lang="en-US" smtClean="0"/>
              <a:pPr/>
              <a:t>‹#›</a:t>
            </a:fld>
            <a:endParaRPr lang="en-US"/>
          </a:p>
        </p:txBody>
      </p:sp>
    </p:spTree>
    <p:extLst>
      <p:ext uri="{BB962C8B-B14F-4D97-AF65-F5344CB8AC3E}">
        <p14:creationId xmlns:p14="http://schemas.microsoft.com/office/powerpoint/2010/main" val="290800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95D9D63-5FEF-4748-BBAC-B3D8084D4516}" type="slidenum">
              <a:rPr lang="en-US" smtClean="0"/>
              <a:pPr/>
              <a:t>‹#›</a:t>
            </a:fld>
            <a:endParaRPr lang="en-US"/>
          </a:p>
        </p:txBody>
      </p:sp>
    </p:spTree>
    <p:extLst>
      <p:ext uri="{BB962C8B-B14F-4D97-AF65-F5344CB8AC3E}">
        <p14:creationId xmlns:p14="http://schemas.microsoft.com/office/powerpoint/2010/main" val="38489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95D9D63-5FEF-4748-BBAC-B3D8084D4516}" type="slidenum">
              <a:rPr lang="en-US" smtClean="0"/>
              <a:pPr/>
              <a:t>‹#›</a:t>
            </a:fld>
            <a:endParaRPr lang="en-US"/>
          </a:p>
        </p:txBody>
      </p:sp>
    </p:spTree>
    <p:extLst>
      <p:ext uri="{BB962C8B-B14F-4D97-AF65-F5344CB8AC3E}">
        <p14:creationId xmlns:p14="http://schemas.microsoft.com/office/powerpoint/2010/main" val="235608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695D9D63-5FEF-4748-BBAC-B3D8084D4516}" type="slidenum">
              <a:rPr lang="en-US" smtClean="0"/>
              <a:pPr/>
              <a:t>‹#›</a:t>
            </a:fld>
            <a:endParaRPr lang="en-US"/>
          </a:p>
        </p:txBody>
      </p:sp>
    </p:spTree>
    <p:extLst>
      <p:ext uri="{BB962C8B-B14F-4D97-AF65-F5344CB8AC3E}">
        <p14:creationId xmlns:p14="http://schemas.microsoft.com/office/powerpoint/2010/main" val="415973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5D9D63-5FEF-4748-BBAC-B3D8084D4516}" type="slidenum">
              <a:rPr lang="en-US" smtClean="0"/>
              <a:pPr/>
              <a:t>‹#›</a:t>
            </a:fld>
            <a:endParaRPr lang="en-US"/>
          </a:p>
        </p:txBody>
      </p:sp>
    </p:spTree>
    <p:extLst>
      <p:ext uri="{BB962C8B-B14F-4D97-AF65-F5344CB8AC3E}">
        <p14:creationId xmlns:p14="http://schemas.microsoft.com/office/powerpoint/2010/main" val="3811177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16EED4C-24B6-4CA1-AEFC-477757605920}" type="slidenum">
              <a:rPr lang="en-US"/>
              <a:pPr>
                <a:defRPr/>
              </a:pPr>
              <a:t>‹#›</a:t>
            </a:fld>
            <a:endParaRPr lang="en-US"/>
          </a:p>
        </p:txBody>
      </p:sp>
    </p:spTree>
    <p:extLst>
      <p:ext uri="{BB962C8B-B14F-4D97-AF65-F5344CB8AC3E}">
        <p14:creationId xmlns:p14="http://schemas.microsoft.com/office/powerpoint/2010/main" val="38656546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3350"/>
            <a:ext cx="53848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8737600" y="6243638"/>
            <a:ext cx="2844800" cy="457200"/>
          </a:xfrm>
        </p:spPr>
        <p:txBody>
          <a:bodyPr/>
          <a:lstStyle>
            <a:lvl1pPr>
              <a:defRPr/>
            </a:lvl1pPr>
          </a:lstStyle>
          <a:p>
            <a:fld id="{B8A7C766-8282-4B25-ABB3-EC76EEA218B8}" type="slidenum">
              <a:rPr lang="en-US"/>
              <a:pPr/>
              <a:t>‹#›</a:t>
            </a:fld>
            <a:endParaRPr lang="en-US"/>
          </a:p>
        </p:txBody>
      </p:sp>
      <p:sp>
        <p:nvSpPr>
          <p:cNvPr id="7" name="Date Placeholder 6"/>
          <p:cNvSpPr>
            <a:spLocks noGrp="1"/>
          </p:cNvSpPr>
          <p:nvPr>
            <p:ph type="dt" sz="half" idx="11"/>
          </p:nvPr>
        </p:nvSpPr>
        <p:spPr>
          <a:xfrm>
            <a:off x="609600" y="6243638"/>
            <a:ext cx="2844800" cy="457200"/>
          </a:xfrm>
          <a:prstGeom prst="rect">
            <a:avLst/>
          </a:prstGeom>
        </p:spPr>
        <p:txBody>
          <a:bodyPr/>
          <a:lstStyle>
            <a:lvl1pPr>
              <a:defRPr/>
            </a:lvl1pPr>
          </a:lstStyle>
          <a:p>
            <a:endParaRPr lang="en-US"/>
          </a:p>
        </p:txBody>
      </p:sp>
      <p:sp>
        <p:nvSpPr>
          <p:cNvPr id="8" name="Footer Placeholder 7"/>
          <p:cNvSpPr>
            <a:spLocks noGrp="1"/>
          </p:cNvSpPr>
          <p:nvPr>
            <p:ph type="ftr" sz="quarter" idx="12"/>
          </p:nvPr>
        </p:nvSpPr>
        <p:spPr>
          <a:xfrm>
            <a:off x="4165600" y="6243638"/>
            <a:ext cx="3860800" cy="4572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450228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90600"/>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828800"/>
            <a:ext cx="5384800" cy="4648200"/>
          </a:xfrm>
        </p:spPr>
        <p:txBody>
          <a:bodyPr/>
          <a:lstStyle/>
          <a:p>
            <a:pPr lvl="0"/>
            <a:r>
              <a:rPr lang="en-US" noProof="0"/>
              <a:t>Click icon to add clip art</a:t>
            </a:r>
          </a:p>
        </p:txBody>
      </p:sp>
    </p:spTree>
    <p:extLst>
      <p:ext uri="{BB962C8B-B14F-4D97-AF65-F5344CB8AC3E}">
        <p14:creationId xmlns:p14="http://schemas.microsoft.com/office/powerpoint/2010/main" val="389515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3"/>
            <a:ext cx="10972800" cy="4113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5600700" y="6321437"/>
            <a:ext cx="990600" cy="365124"/>
          </a:xfrm>
          <a:prstGeom prst="rect">
            <a:avLst/>
          </a:prstGeom>
        </p:spPr>
        <p:txBody>
          <a:bodyPr vert="horz" lIns="91440" tIns="45720" rIns="91440" bIns="45720" rtlCol="0" anchor="ctr"/>
          <a:lstStyle>
            <a:lvl1pPr algn="ctr">
              <a:defRPr sz="1200">
                <a:solidFill>
                  <a:schemeClr val="tx1">
                    <a:tint val="75000"/>
                  </a:schemeClr>
                </a:solidFill>
              </a:defRPr>
            </a:lvl1pPr>
          </a:lstStyle>
          <a:p>
            <a:fld id="{695D9D63-5FEF-4748-BBAC-B3D8084D4516}" type="slidenum">
              <a:rPr lang="en-US" smtClean="0"/>
              <a:pPr/>
              <a:t>‹#›</a:t>
            </a:fld>
            <a:endParaRPr lang="en-US"/>
          </a:p>
        </p:txBody>
      </p:sp>
      <p:pic>
        <p:nvPicPr>
          <p:cNvPr id="4" name="Picture 3"/>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406800" y="5814463"/>
            <a:ext cx="1571727" cy="989567"/>
          </a:xfrm>
          <a:prstGeom prst="rect">
            <a:avLst/>
          </a:prstGeom>
        </p:spPr>
      </p:pic>
    </p:spTree>
    <p:extLst>
      <p:ext uri="{BB962C8B-B14F-4D97-AF65-F5344CB8AC3E}">
        <p14:creationId xmlns:p14="http://schemas.microsoft.com/office/powerpoint/2010/main" val="361688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png"/><Relationship Id="rId4" Type="http://schemas.openxmlformats.org/officeDocument/2006/relationships/oleObject" Target="../embeddings/oleObject1.bin"/><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17.emf"/><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32.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png"/><Relationship Id="rId4" Type="http://schemas.openxmlformats.org/officeDocument/2006/relationships/image" Target="../media/image65.wmf"/></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 y="4572000"/>
            <a:ext cx="5486400" cy="1752600"/>
          </a:xfrm>
        </p:spPr>
        <p:txBody>
          <a:bodyPr>
            <a:normAutofit/>
          </a:bodyPr>
          <a:lstStyle/>
          <a:p>
            <a:pPr algn="l"/>
            <a:r>
              <a:rPr lang="en-US" sz="1600" dirty="0"/>
              <a:t>Presented </a:t>
            </a:r>
            <a:r>
              <a:rPr lang="en-US" sz="1600"/>
              <a:t>in cooperation </a:t>
            </a:r>
            <a:r>
              <a:rPr lang="en-US" sz="1600" dirty="0"/>
              <a:t>with the National Asphalt Pavement Association.</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914400"/>
            <a:ext cx="4080404" cy="1371600"/>
          </a:xfrm>
          <a:prstGeom prst="rect">
            <a:avLst/>
          </a:prstGeom>
        </p:spPr>
      </p:pic>
      <p:pic>
        <p:nvPicPr>
          <p:cNvPr id="6" name="Picture 1" descr="080"/>
          <p:cNvPicPr>
            <a:picLocks noGrp="1" noChangeAspect="1"/>
          </p:cNvPicPr>
          <p:nvPr isPhoto="1"/>
        </p:nvPicPr>
        <p:blipFill rotWithShape="1">
          <a:blip r:embed="rId3" cstate="email">
            <a:extLst>
              <a:ext uri="{28A0092B-C50C-407E-A947-70E740481C1C}">
                <a14:useLocalDpi xmlns:a14="http://schemas.microsoft.com/office/drawing/2010/main"/>
              </a:ext>
            </a:extLst>
          </a:blip>
          <a:srcRect/>
          <a:stretch/>
        </p:blipFill>
        <p:spPr bwMode="auto">
          <a:xfrm>
            <a:off x="5562600" y="0"/>
            <a:ext cx="68450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52400" y="2895600"/>
            <a:ext cx="4191000" cy="923330"/>
          </a:xfrm>
          <a:prstGeom prst="rect">
            <a:avLst/>
          </a:prstGeom>
          <a:noFill/>
        </p:spPr>
        <p:txBody>
          <a:bodyPr wrap="square" rtlCol="0">
            <a:spAutoFit/>
          </a:bodyPr>
          <a:lstStyle/>
          <a:p>
            <a:r>
              <a:rPr lang="en-US" dirty="0">
                <a:solidFill>
                  <a:schemeClr val="bg1">
                    <a:lumMod val="50000"/>
                  </a:schemeClr>
                </a:solidFill>
              </a:rPr>
              <a:t>Larry Patrick</a:t>
            </a:r>
          </a:p>
          <a:p>
            <a:r>
              <a:rPr lang="en-US" dirty="0">
                <a:solidFill>
                  <a:schemeClr val="bg1">
                    <a:lumMod val="50000"/>
                  </a:schemeClr>
                </a:solidFill>
              </a:rPr>
              <a:t>Executive Director</a:t>
            </a:r>
          </a:p>
          <a:p>
            <a:r>
              <a:rPr lang="en-US" dirty="0">
                <a:solidFill>
                  <a:schemeClr val="bg1">
                    <a:lumMod val="50000"/>
                  </a:schemeClr>
                </a:solidFill>
              </a:rPr>
              <a:t>Oklahoma Asphalt Pavement Association</a:t>
            </a:r>
          </a:p>
        </p:txBody>
      </p:sp>
    </p:spTree>
    <p:extLst>
      <p:ext uri="{BB962C8B-B14F-4D97-AF65-F5344CB8AC3E}">
        <p14:creationId xmlns:p14="http://schemas.microsoft.com/office/powerpoint/2010/main" val="47943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Thinlay Structure?</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28800" y="1828800"/>
            <a:ext cx="4363052" cy="327660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2200" y="1828800"/>
            <a:ext cx="4363052" cy="3276600"/>
          </a:xfrm>
          <a:prstGeom prst="rect">
            <a:avLst/>
          </a:prstGeom>
        </p:spPr>
      </p:pic>
      <p:pic>
        <p:nvPicPr>
          <p:cNvPr id="6"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pic>
        <p:nvPicPr>
          <p:cNvPr id="7" name="Picture 1" descr="E:\aapalogo1.png"/>
          <p:cNvPicPr>
            <a:picLocks noChangeAspect="1" noChangeArrowheads="1"/>
          </p:cNvPicPr>
          <p:nvPr/>
        </p:nvPicPr>
        <p:blipFill>
          <a:blip r:embed="rId5"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672407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Placeholder 3"/>
          <p:cNvGraphicFramePr>
            <a:graphicFrameLocks/>
          </p:cNvGraphicFramePr>
          <p:nvPr/>
        </p:nvGraphicFramePr>
        <p:xfrm>
          <a:off x="1981200" y="1447800"/>
          <a:ext cx="8229600" cy="3810000"/>
        </p:xfrm>
        <a:graphic>
          <a:graphicData uri="http://schemas.openxmlformats.org/drawingml/2006/table">
            <a:tbl>
              <a:tblPr firstRow="1" bandRow="1">
                <a:tableStyleId>{00A15C55-8517-42AA-B614-E9B94910E393}</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635000">
                <a:tc>
                  <a:txBody>
                    <a:bodyPr/>
                    <a:lstStyle/>
                    <a:p>
                      <a:pPr algn="ctr"/>
                      <a:r>
                        <a:rPr lang="en-US" sz="2800" dirty="0">
                          <a:effectLst>
                            <a:outerShdw blurRad="38100" dist="38100" dir="2700000" algn="tl">
                              <a:srgbClr val="000000">
                                <a:alpha val="43137"/>
                              </a:srgbClr>
                            </a:outerShdw>
                          </a:effectLst>
                        </a:rPr>
                        <a:t>Thickness</a:t>
                      </a:r>
                    </a:p>
                  </a:txBody>
                  <a:tcPr marT="45733" marB="45733"/>
                </a:tc>
                <a:tc>
                  <a:txBody>
                    <a:bodyPr/>
                    <a:lstStyle/>
                    <a:p>
                      <a:pPr algn="ctr"/>
                      <a:r>
                        <a:rPr lang="en-US" sz="2800" dirty="0">
                          <a:effectLst>
                            <a:outerShdw blurRad="38100" dist="38100" dir="2700000" algn="tl">
                              <a:srgbClr val="000000">
                                <a:alpha val="43137"/>
                              </a:srgbClr>
                            </a:outerShdw>
                          </a:effectLst>
                        </a:rPr>
                        <a:t>Micro</a:t>
                      </a:r>
                      <a:r>
                        <a:rPr lang="en-US" sz="2800" baseline="0" dirty="0">
                          <a:effectLst>
                            <a:outerShdw blurRad="38100" dist="38100" dir="2700000" algn="tl">
                              <a:srgbClr val="000000">
                                <a:alpha val="43137"/>
                              </a:srgbClr>
                            </a:outerShdw>
                          </a:effectLst>
                        </a:rPr>
                        <a:t> strain</a:t>
                      </a:r>
                      <a:endParaRPr lang="en-US" sz="2800" dirty="0">
                        <a:effectLst>
                          <a:outerShdw blurRad="38100" dist="38100" dir="2700000" algn="tl">
                            <a:srgbClr val="000000">
                              <a:alpha val="43137"/>
                            </a:srgbClr>
                          </a:outerShdw>
                        </a:effectLst>
                      </a:endParaRPr>
                    </a:p>
                  </a:txBody>
                  <a:tcPr marT="45733" marB="45733"/>
                </a:tc>
                <a:tc>
                  <a:txBody>
                    <a:bodyPr/>
                    <a:lstStyle/>
                    <a:p>
                      <a:pPr algn="ctr"/>
                      <a:r>
                        <a:rPr lang="en-US" sz="2800" dirty="0">
                          <a:effectLst>
                            <a:outerShdw blurRad="38100" dist="38100" dir="2700000" algn="tl">
                              <a:srgbClr val="000000">
                                <a:alpha val="43137"/>
                              </a:srgbClr>
                            </a:outerShdw>
                          </a:effectLst>
                        </a:rPr>
                        <a:t>Reps</a:t>
                      </a:r>
                      <a:r>
                        <a:rPr lang="en-US" sz="2800" baseline="0" dirty="0">
                          <a:effectLst>
                            <a:outerShdw blurRad="38100" dist="38100" dir="2700000" algn="tl">
                              <a:srgbClr val="000000">
                                <a:alpha val="43137"/>
                              </a:srgbClr>
                            </a:outerShdw>
                          </a:effectLst>
                        </a:rPr>
                        <a:t> to failure</a:t>
                      </a:r>
                      <a:endParaRPr lang="en-US" sz="2800" dirty="0">
                        <a:effectLst>
                          <a:outerShdw blurRad="38100" dist="38100" dir="2700000" algn="tl">
                            <a:srgbClr val="000000">
                              <a:alpha val="43137"/>
                            </a:srgbClr>
                          </a:outerShdw>
                        </a:effectLst>
                      </a:endParaRPr>
                    </a:p>
                  </a:txBody>
                  <a:tcPr marT="45733" marB="45733"/>
                </a:tc>
                <a:extLst>
                  <a:ext uri="{0D108BD9-81ED-4DB2-BD59-A6C34878D82A}">
                    <a16:rowId xmlns:a16="http://schemas.microsoft.com/office/drawing/2014/main" val="10000"/>
                  </a:ext>
                </a:extLst>
              </a:tr>
              <a:tr h="635000">
                <a:tc>
                  <a:txBody>
                    <a:bodyPr/>
                    <a:lstStyle/>
                    <a:p>
                      <a:pPr algn="ctr"/>
                      <a:r>
                        <a:rPr lang="en-US" sz="2800" dirty="0"/>
                        <a:t>2</a:t>
                      </a:r>
                    </a:p>
                  </a:txBody>
                  <a:tcPr marT="45733" marB="45733"/>
                </a:tc>
                <a:tc>
                  <a:txBody>
                    <a:bodyPr/>
                    <a:lstStyle/>
                    <a:p>
                      <a:pPr algn="ctr"/>
                      <a:r>
                        <a:rPr lang="en-US" sz="2800" dirty="0"/>
                        <a:t>-652</a:t>
                      </a:r>
                    </a:p>
                  </a:txBody>
                  <a:tcPr marT="45733" marB="45733"/>
                </a:tc>
                <a:tc>
                  <a:txBody>
                    <a:bodyPr/>
                    <a:lstStyle/>
                    <a:p>
                      <a:pPr algn="ctr"/>
                      <a:r>
                        <a:rPr lang="en-US" sz="2800" dirty="0"/>
                        <a:t>30,234</a:t>
                      </a:r>
                    </a:p>
                  </a:txBody>
                  <a:tcPr marT="45733" marB="45733"/>
                </a:tc>
                <a:extLst>
                  <a:ext uri="{0D108BD9-81ED-4DB2-BD59-A6C34878D82A}">
                    <a16:rowId xmlns:a16="http://schemas.microsoft.com/office/drawing/2014/main" val="10001"/>
                  </a:ext>
                </a:extLst>
              </a:tr>
              <a:tr h="635000">
                <a:tc>
                  <a:txBody>
                    <a:bodyPr/>
                    <a:lstStyle/>
                    <a:p>
                      <a:pPr algn="ctr"/>
                      <a:r>
                        <a:rPr lang="en-US" sz="2800" dirty="0"/>
                        <a:t>3</a:t>
                      </a:r>
                    </a:p>
                  </a:txBody>
                  <a:tcPr marT="45733" marB="45733"/>
                </a:tc>
                <a:tc>
                  <a:txBody>
                    <a:bodyPr/>
                    <a:lstStyle/>
                    <a:p>
                      <a:pPr algn="ctr"/>
                      <a:r>
                        <a:rPr lang="en-US" sz="2800" dirty="0"/>
                        <a:t>-495</a:t>
                      </a:r>
                    </a:p>
                  </a:txBody>
                  <a:tcPr marT="45733" marB="45733"/>
                </a:tc>
                <a:tc>
                  <a:txBody>
                    <a:bodyPr/>
                    <a:lstStyle/>
                    <a:p>
                      <a:pPr algn="ctr"/>
                      <a:r>
                        <a:rPr lang="en-US" sz="2800" dirty="0"/>
                        <a:t>71,537</a:t>
                      </a:r>
                    </a:p>
                  </a:txBody>
                  <a:tcPr marT="45733" marB="45733"/>
                </a:tc>
                <a:extLst>
                  <a:ext uri="{0D108BD9-81ED-4DB2-BD59-A6C34878D82A}">
                    <a16:rowId xmlns:a16="http://schemas.microsoft.com/office/drawing/2014/main" val="10002"/>
                  </a:ext>
                </a:extLst>
              </a:tr>
              <a:tr h="635000">
                <a:tc>
                  <a:txBody>
                    <a:bodyPr/>
                    <a:lstStyle/>
                    <a:p>
                      <a:pPr algn="ctr"/>
                      <a:r>
                        <a:rPr lang="en-US" sz="2800" dirty="0"/>
                        <a:t>4</a:t>
                      </a:r>
                    </a:p>
                  </a:txBody>
                  <a:tcPr marT="45733" marB="45733"/>
                </a:tc>
                <a:tc>
                  <a:txBody>
                    <a:bodyPr/>
                    <a:lstStyle/>
                    <a:p>
                      <a:pPr algn="ctr"/>
                      <a:r>
                        <a:rPr lang="en-US" sz="2800" dirty="0"/>
                        <a:t>-383</a:t>
                      </a:r>
                    </a:p>
                  </a:txBody>
                  <a:tcPr marT="45733" marB="45733"/>
                </a:tc>
                <a:tc>
                  <a:txBody>
                    <a:bodyPr/>
                    <a:lstStyle/>
                    <a:p>
                      <a:pPr algn="ctr"/>
                      <a:r>
                        <a:rPr lang="en-US" sz="2800" dirty="0"/>
                        <a:t>160,693</a:t>
                      </a:r>
                    </a:p>
                  </a:txBody>
                  <a:tcPr marT="45733" marB="45733"/>
                </a:tc>
                <a:extLst>
                  <a:ext uri="{0D108BD9-81ED-4DB2-BD59-A6C34878D82A}">
                    <a16:rowId xmlns:a16="http://schemas.microsoft.com/office/drawing/2014/main" val="10003"/>
                  </a:ext>
                </a:extLst>
              </a:tr>
              <a:tr h="635000">
                <a:tc>
                  <a:txBody>
                    <a:bodyPr/>
                    <a:lstStyle/>
                    <a:p>
                      <a:pPr algn="ctr"/>
                      <a:r>
                        <a:rPr lang="en-US" sz="2800" dirty="0"/>
                        <a:t>5</a:t>
                      </a:r>
                    </a:p>
                  </a:txBody>
                  <a:tcPr marT="45733" marB="45733"/>
                </a:tc>
                <a:tc>
                  <a:txBody>
                    <a:bodyPr/>
                    <a:lstStyle/>
                    <a:p>
                      <a:pPr algn="ctr"/>
                      <a:r>
                        <a:rPr lang="en-US" sz="2800" dirty="0"/>
                        <a:t>-302</a:t>
                      </a:r>
                    </a:p>
                  </a:txBody>
                  <a:tcPr marT="45733" marB="45733"/>
                </a:tc>
                <a:tc>
                  <a:txBody>
                    <a:bodyPr/>
                    <a:lstStyle/>
                    <a:p>
                      <a:pPr algn="ctr"/>
                      <a:r>
                        <a:rPr lang="en-US" sz="2800" dirty="0"/>
                        <a:t>340,507</a:t>
                      </a:r>
                    </a:p>
                  </a:txBody>
                  <a:tcPr marT="45733" marB="45733"/>
                </a:tc>
                <a:extLst>
                  <a:ext uri="{0D108BD9-81ED-4DB2-BD59-A6C34878D82A}">
                    <a16:rowId xmlns:a16="http://schemas.microsoft.com/office/drawing/2014/main" val="10004"/>
                  </a:ext>
                </a:extLst>
              </a:tr>
              <a:tr h="635000">
                <a:tc>
                  <a:txBody>
                    <a:bodyPr/>
                    <a:lstStyle/>
                    <a:p>
                      <a:pPr algn="ctr"/>
                      <a:r>
                        <a:rPr lang="en-US" sz="2800" dirty="0"/>
                        <a:t>6</a:t>
                      </a:r>
                    </a:p>
                  </a:txBody>
                  <a:tcPr marT="45733" marB="45733"/>
                </a:tc>
                <a:tc>
                  <a:txBody>
                    <a:bodyPr/>
                    <a:lstStyle/>
                    <a:p>
                      <a:pPr algn="ctr"/>
                      <a:r>
                        <a:rPr lang="en-US" sz="2800" dirty="0"/>
                        <a:t>-242</a:t>
                      </a:r>
                    </a:p>
                  </a:txBody>
                  <a:tcPr marT="45733" marB="45733"/>
                </a:tc>
                <a:tc>
                  <a:txBody>
                    <a:bodyPr/>
                    <a:lstStyle/>
                    <a:p>
                      <a:pPr algn="ctr"/>
                      <a:r>
                        <a:rPr lang="en-US" sz="2800" dirty="0"/>
                        <a:t>682,133</a:t>
                      </a:r>
                    </a:p>
                  </a:txBody>
                  <a:tcPr marT="45733" marB="45733"/>
                </a:tc>
                <a:extLst>
                  <a:ext uri="{0D108BD9-81ED-4DB2-BD59-A6C34878D82A}">
                    <a16:rowId xmlns:a16="http://schemas.microsoft.com/office/drawing/2014/main" val="10005"/>
                  </a:ext>
                </a:extLst>
              </a:tr>
            </a:tbl>
          </a:graphicData>
        </a:graphic>
      </p:graphicFrame>
      <p:sp>
        <p:nvSpPr>
          <p:cNvPr id="7" name="Text Box 8"/>
          <p:cNvSpPr txBox="1">
            <a:spLocks noChangeArrowheads="1"/>
          </p:cNvSpPr>
          <p:nvPr/>
        </p:nvSpPr>
        <p:spPr bwMode="auto">
          <a:xfrm>
            <a:off x="1828800" y="2133600"/>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endParaRPr lang="en-US" sz="3600" b="1" dirty="0">
              <a:latin typeface="Lucida Sans" pitchFamily="34" charset="0"/>
              <a:cs typeface="Lucida Sans" pitchFamily="34" charset="0"/>
            </a:endParaRPr>
          </a:p>
        </p:txBody>
      </p:sp>
      <p:sp>
        <p:nvSpPr>
          <p:cNvPr id="8" name="TextBox 7"/>
          <p:cNvSpPr txBox="1"/>
          <p:nvPr/>
        </p:nvSpPr>
        <p:spPr>
          <a:xfrm>
            <a:off x="2003475" y="381000"/>
            <a:ext cx="8227621" cy="1077218"/>
          </a:xfrm>
          <a:prstGeom prst="rect">
            <a:avLst/>
          </a:prstGeom>
          <a:noFill/>
        </p:spPr>
        <p:txBody>
          <a:bodyPr wrap="square" rtlCol="0">
            <a:spAutoFit/>
          </a:bodyPr>
          <a:lstStyle/>
          <a:p>
            <a:pPr algn="ctr"/>
            <a:r>
              <a:rPr lang="en-US" sz="3600" b="1" dirty="0"/>
              <a:t>What’s in an inch?</a:t>
            </a:r>
          </a:p>
          <a:p>
            <a:pPr algn="ctr"/>
            <a:r>
              <a:rPr lang="en-US" sz="2800" b="1" dirty="0"/>
              <a:t>Asphalt Thickness VS. Fatigue Life</a:t>
            </a:r>
          </a:p>
        </p:txBody>
      </p:sp>
      <p:pic>
        <p:nvPicPr>
          <p:cNvPr id="5"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8193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Perpetual 1” at a time</a:t>
            </a:r>
          </a:p>
        </p:txBody>
      </p:sp>
      <p:sp>
        <p:nvSpPr>
          <p:cNvPr id="3" name="Content Placeholder 2"/>
          <p:cNvSpPr>
            <a:spLocks noGrp="1"/>
          </p:cNvSpPr>
          <p:nvPr>
            <p:ph idx="1"/>
          </p:nvPr>
        </p:nvSpPr>
        <p:spPr>
          <a:xfrm>
            <a:off x="1752600" y="1295400"/>
            <a:ext cx="8229600" cy="5181600"/>
          </a:xfrm>
        </p:spPr>
        <p:txBody>
          <a:bodyPr/>
          <a:lstStyle/>
          <a:p>
            <a:r>
              <a:rPr lang="en-US" sz="3600" dirty="0"/>
              <a:t>The goal of a perpetual pavement is to achieve a thickness that will confine future distresses to the surface</a:t>
            </a:r>
          </a:p>
          <a:p>
            <a:r>
              <a:rPr lang="en-US" sz="3600" dirty="0"/>
              <a:t>Full depth failures are prevented</a:t>
            </a:r>
          </a:p>
          <a:p>
            <a:r>
              <a:rPr lang="en-US" sz="3600" dirty="0"/>
              <a:t>The pavement can than be managed at the surface indefinitely</a:t>
            </a:r>
          </a:p>
          <a:p>
            <a:endParaRPr lang="en-US" dirty="0"/>
          </a:p>
        </p:txBody>
      </p:sp>
      <p:pic>
        <p:nvPicPr>
          <p:cNvPr id="4"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601754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524000" y="1371601"/>
            <a:ext cx="9474200"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lstStyle/>
          <a:p>
            <a:endParaRPr lang="en-US" sz="2800" b="1">
              <a:solidFill>
                <a:srgbClr val="003300"/>
              </a:solidFill>
              <a:latin typeface="Verdana" pitchFamily="34" charset="0"/>
            </a:endParaRPr>
          </a:p>
        </p:txBody>
      </p:sp>
      <p:graphicFrame>
        <p:nvGraphicFramePr>
          <p:cNvPr id="18435" name="Object 3"/>
          <p:cNvGraphicFramePr>
            <a:graphicFrameLocks noChangeAspect="1"/>
          </p:cNvGraphicFramePr>
          <p:nvPr/>
        </p:nvGraphicFramePr>
        <p:xfrm>
          <a:off x="2286000" y="1600200"/>
          <a:ext cx="3609975" cy="4383088"/>
        </p:xfrm>
        <a:graphic>
          <a:graphicData uri="http://schemas.openxmlformats.org/presentationml/2006/ole">
            <mc:AlternateContent xmlns:mc="http://schemas.openxmlformats.org/markup-compatibility/2006">
              <mc:Choice xmlns:v="urn:schemas-microsoft-com:vml" Requires="v">
                <p:oleObj spid="_x0000_s2053" name="Photo Editor Photo" r:id="rId4" imgW="5792008" imgH="4266667" progId="">
                  <p:embed/>
                </p:oleObj>
              </mc:Choice>
              <mc:Fallback>
                <p:oleObj name="Photo Editor Photo" r:id="rId4" imgW="5792008" imgH="4266667"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l="23404" t="5327" r="14894" b="4243"/>
                      <a:stretch>
                        <a:fillRect/>
                      </a:stretch>
                    </p:blipFill>
                    <p:spPr bwMode="auto">
                      <a:xfrm>
                        <a:off x="2286000" y="1600200"/>
                        <a:ext cx="3609975" cy="438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6" name="Object 4"/>
          <p:cNvGraphicFramePr>
            <a:graphicFrameLocks noChangeAspect="1"/>
          </p:cNvGraphicFramePr>
          <p:nvPr/>
        </p:nvGraphicFramePr>
        <p:xfrm>
          <a:off x="6248400" y="1600200"/>
          <a:ext cx="3736975" cy="4313238"/>
        </p:xfrm>
        <a:graphic>
          <a:graphicData uri="http://schemas.openxmlformats.org/presentationml/2006/ole">
            <mc:AlternateContent xmlns:mc="http://schemas.openxmlformats.org/markup-compatibility/2006">
              <mc:Choice xmlns:v="urn:schemas-microsoft-com:vml" Requires="v">
                <p:oleObj spid="_x0000_s2054" name="Photo Editor Photo" r:id="rId6" imgW="5590476" imgH="4095238" progId="">
                  <p:embed/>
                </p:oleObj>
              </mc:Choice>
              <mc:Fallback>
                <p:oleObj name="Photo Editor Photo" r:id="rId6" imgW="5590476" imgH="4095238" progId="">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l="20880" t="6105" r="11639" b="4280"/>
                      <a:stretch>
                        <a:fillRect/>
                      </a:stretch>
                    </p:blipFill>
                    <p:spPr bwMode="auto">
                      <a:xfrm>
                        <a:off x="6248400" y="1600200"/>
                        <a:ext cx="3736975" cy="431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7" name="Line 5"/>
          <p:cNvSpPr>
            <a:spLocks noChangeShapeType="1"/>
          </p:cNvSpPr>
          <p:nvPr/>
        </p:nvSpPr>
        <p:spPr bwMode="auto">
          <a:xfrm>
            <a:off x="9177338" y="5943600"/>
            <a:ext cx="812800" cy="0"/>
          </a:xfrm>
          <a:prstGeom prst="line">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Line 6"/>
          <p:cNvSpPr>
            <a:spLocks noChangeShapeType="1"/>
          </p:cNvSpPr>
          <p:nvPr/>
        </p:nvSpPr>
        <p:spPr bwMode="auto">
          <a:xfrm>
            <a:off x="9601200" y="2209800"/>
            <a:ext cx="406400" cy="0"/>
          </a:xfrm>
          <a:prstGeom prst="line">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9" name="Line 7"/>
          <p:cNvSpPr>
            <a:spLocks noChangeShapeType="1"/>
          </p:cNvSpPr>
          <p:nvPr/>
        </p:nvSpPr>
        <p:spPr bwMode="auto">
          <a:xfrm flipV="1">
            <a:off x="9982200" y="2209800"/>
            <a:ext cx="0" cy="3733800"/>
          </a:xfrm>
          <a:prstGeom prst="line">
            <a:avLst/>
          </a:prstGeom>
          <a:noFill/>
          <a:ln w="28575" cap="sq">
            <a:solidFill>
              <a:srgbClr val="FF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0" name="Text Box 8"/>
          <p:cNvSpPr txBox="1">
            <a:spLocks noChangeArrowheads="1"/>
          </p:cNvSpPr>
          <p:nvPr/>
        </p:nvSpPr>
        <p:spPr bwMode="auto">
          <a:xfrm>
            <a:off x="8229600" y="3657600"/>
            <a:ext cx="16970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sz="3200" b="1" dirty="0"/>
              <a:t>150 mm</a:t>
            </a:r>
          </a:p>
        </p:txBody>
      </p:sp>
      <p:sp>
        <p:nvSpPr>
          <p:cNvPr id="18441" name="Line 9"/>
          <p:cNvSpPr>
            <a:spLocks noChangeShapeType="1"/>
          </p:cNvSpPr>
          <p:nvPr/>
        </p:nvSpPr>
        <p:spPr bwMode="auto">
          <a:xfrm>
            <a:off x="7924800" y="3276600"/>
            <a:ext cx="406400" cy="0"/>
          </a:xfrm>
          <a:prstGeom prst="line">
            <a:avLst/>
          </a:prstGeom>
          <a:noFill/>
          <a:ln w="28575" cap="sq">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2" name="Text Box 10"/>
          <p:cNvSpPr txBox="1">
            <a:spLocks noChangeArrowheads="1"/>
          </p:cNvSpPr>
          <p:nvPr/>
        </p:nvSpPr>
        <p:spPr bwMode="auto">
          <a:xfrm>
            <a:off x="8305801" y="2362200"/>
            <a:ext cx="1471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sz="3200" b="1" dirty="0"/>
              <a:t>50 mm</a:t>
            </a:r>
          </a:p>
        </p:txBody>
      </p:sp>
      <p:sp>
        <p:nvSpPr>
          <p:cNvPr id="18443" name="Rectangle 11"/>
          <p:cNvSpPr>
            <a:spLocks noGrp="1" noChangeArrowheads="1"/>
          </p:cNvSpPr>
          <p:nvPr>
            <p:ph type="title"/>
          </p:nvPr>
        </p:nvSpPr>
        <p:spPr>
          <a:xfrm>
            <a:off x="1752600" y="152400"/>
            <a:ext cx="8174038" cy="1447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r>
              <a:rPr lang="en-US" sz="3600" dirty="0"/>
              <a:t>Washington State - Top-Down in</a:t>
            </a:r>
            <a:br>
              <a:rPr lang="en-US" sz="3600" dirty="0"/>
            </a:br>
            <a:r>
              <a:rPr lang="en-US" sz="3600" dirty="0"/>
              <a:t>Asphalt Pavements &gt; 150 mm</a:t>
            </a:r>
          </a:p>
        </p:txBody>
      </p:sp>
      <p:sp>
        <p:nvSpPr>
          <p:cNvPr id="18444" name="Line 12"/>
          <p:cNvSpPr>
            <a:spLocks noChangeShapeType="1"/>
          </p:cNvSpPr>
          <p:nvPr/>
        </p:nvSpPr>
        <p:spPr bwMode="auto">
          <a:xfrm flipV="1">
            <a:off x="8077200" y="2286000"/>
            <a:ext cx="0" cy="9906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 name="Picture 10" descr="oapa logo transparent1.tif"/>
          <p:cNvPicPr>
            <a:picLocks noChangeAspect="1"/>
          </p:cNvPicPr>
          <p:nvPr/>
        </p:nvPicPr>
        <p:blipFill>
          <a:blip r:embed="rId8" cstate="print"/>
          <a:srcRect/>
          <a:stretch>
            <a:fillRect/>
          </a:stretch>
        </p:blipFill>
        <p:spPr bwMode="auto">
          <a:xfrm>
            <a:off x="304800" y="5638800"/>
            <a:ext cx="1371600" cy="1066800"/>
          </a:xfrm>
          <a:prstGeom prst="rect">
            <a:avLst/>
          </a:prstGeom>
          <a:noFill/>
          <a:ln w="9525">
            <a:noFill/>
            <a:miter lim="800000"/>
            <a:headEnd/>
            <a:tailEnd/>
          </a:ln>
        </p:spPr>
      </p:pic>
      <p:pic>
        <p:nvPicPr>
          <p:cNvPr id="14" name="Picture 1" descr="E:\aapalogo1.png"/>
          <p:cNvPicPr>
            <a:picLocks noChangeAspect="1" noChangeArrowheads="1"/>
          </p:cNvPicPr>
          <p:nvPr/>
        </p:nvPicPr>
        <p:blipFill>
          <a:blip r:embed="rId9"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1437453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Perpetual 1” at a time</a:t>
            </a:r>
          </a:p>
        </p:txBody>
      </p:sp>
      <p:sp>
        <p:nvSpPr>
          <p:cNvPr id="3" name="Content Placeholder 2"/>
          <p:cNvSpPr>
            <a:spLocks noGrp="1"/>
          </p:cNvSpPr>
          <p:nvPr>
            <p:ph idx="1"/>
          </p:nvPr>
        </p:nvSpPr>
        <p:spPr/>
        <p:txBody>
          <a:bodyPr/>
          <a:lstStyle/>
          <a:p>
            <a:r>
              <a:rPr lang="en-US" dirty="0"/>
              <a:t>A properly designed (20 year) pavement can get to perpetual by adding 2 inches and getting total thickness of 6 inches or more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0" y="2590800"/>
            <a:ext cx="4267200" cy="2837233"/>
          </a:xfrm>
          <a:prstGeom prst="rect">
            <a:avLst/>
          </a:prstGeom>
        </p:spPr>
      </p:pic>
      <p:pic>
        <p:nvPicPr>
          <p:cNvPr id="5"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4"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378261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dirty="0"/>
              <a:t>Structural contribution of 1”</a:t>
            </a:r>
          </a:p>
        </p:txBody>
      </p:sp>
      <p:sp>
        <p:nvSpPr>
          <p:cNvPr id="158723" name="Rectangle 3"/>
          <p:cNvSpPr>
            <a:spLocks noGrp="1" noChangeArrowheads="1"/>
          </p:cNvSpPr>
          <p:nvPr>
            <p:ph type="body" idx="1"/>
          </p:nvPr>
        </p:nvSpPr>
        <p:spPr/>
        <p:txBody>
          <a:bodyPr/>
          <a:lstStyle/>
          <a:p>
            <a:r>
              <a:rPr lang="en-US" dirty="0"/>
              <a:t>A 1 inch overlay of an existing 4 inch pavement will double the fatigue life</a:t>
            </a:r>
          </a:p>
          <a:p>
            <a:r>
              <a:rPr lang="en-US" dirty="0"/>
              <a:t>A second 1 inch overlay can extend the structural life beyond 50 years</a:t>
            </a:r>
          </a:p>
          <a:p>
            <a:r>
              <a:rPr lang="en-US" dirty="0"/>
              <a:t>Once you achieve a perpetual thickness you can focus on managing at the surface for functional attributes as your structural worries are over</a:t>
            </a:r>
          </a:p>
        </p:txBody>
      </p:sp>
      <p:pic>
        <p:nvPicPr>
          <p:cNvPr id="4"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4"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752560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0200" y="76200"/>
            <a:ext cx="7086600" cy="1219200"/>
          </a:xfrm>
        </p:spPr>
        <p:txBody>
          <a:bodyPr anchor="ctr"/>
          <a:lstStyle/>
          <a:p>
            <a:pPr>
              <a:defRPr/>
            </a:pPr>
            <a:r>
              <a:rPr lang="en-US" dirty="0"/>
              <a:t>Project Selection</a:t>
            </a:r>
          </a:p>
        </p:txBody>
      </p:sp>
      <p:sp>
        <p:nvSpPr>
          <p:cNvPr id="8195" name="Text Placeholder 4"/>
          <p:cNvSpPr>
            <a:spLocks noGrp="1"/>
          </p:cNvSpPr>
          <p:nvPr>
            <p:ph type="body" idx="1"/>
          </p:nvPr>
        </p:nvSpPr>
        <p:spPr>
          <a:xfrm>
            <a:off x="1752600" y="1295401"/>
            <a:ext cx="8763000" cy="1509713"/>
          </a:xfrm>
        </p:spPr>
        <p:txBody>
          <a:bodyPr anchor="t"/>
          <a:lstStyle/>
          <a:p>
            <a:pPr marL="73025"/>
            <a:r>
              <a:rPr lang="en-US" sz="2800" b="1" i="1" dirty="0">
                <a:solidFill>
                  <a:srgbClr val="FF0000"/>
                </a:solidFill>
              </a:rPr>
              <a:t>Avoid Projects Needing Structural Rehabilitation!!</a:t>
            </a:r>
          </a:p>
        </p:txBody>
      </p:sp>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1752600"/>
            <a:ext cx="655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140746383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pPr algn="l" eaLnBrk="1" hangingPunct="1">
              <a:defRPr/>
            </a:pPr>
            <a:r>
              <a:rPr lang="en-US" b="1" dirty="0"/>
              <a:t>Visual Survey</a:t>
            </a:r>
          </a:p>
        </p:txBody>
      </p:sp>
      <p:sp>
        <p:nvSpPr>
          <p:cNvPr id="10243" name="Content Placeholder 2"/>
          <p:cNvSpPr>
            <a:spLocks noGrp="1"/>
          </p:cNvSpPr>
          <p:nvPr>
            <p:ph idx="1"/>
          </p:nvPr>
        </p:nvSpPr>
        <p:spPr>
          <a:xfrm>
            <a:off x="609600" y="1066801"/>
            <a:ext cx="6324600" cy="4708525"/>
          </a:xfrm>
        </p:spPr>
        <p:txBody>
          <a:bodyPr>
            <a:normAutofit/>
          </a:bodyPr>
          <a:lstStyle/>
          <a:p>
            <a:pPr eaLnBrk="1" hangingPunct="1">
              <a:buFont typeface="Wingdings" pitchFamily="2" charset="2"/>
              <a:buChar char="Ø"/>
            </a:pPr>
            <a:r>
              <a:rPr lang="en-US" dirty="0"/>
              <a:t>Part of a good Pavement Management System.</a:t>
            </a:r>
          </a:p>
          <a:p>
            <a:pPr eaLnBrk="1" hangingPunct="1">
              <a:buFont typeface="Wingdings" pitchFamily="2" charset="2"/>
              <a:buChar char="Ø"/>
            </a:pPr>
            <a:r>
              <a:rPr lang="en-US" dirty="0"/>
              <a:t>Get current project-specific data</a:t>
            </a:r>
          </a:p>
          <a:p>
            <a:pPr eaLnBrk="1" hangingPunct="1">
              <a:buFont typeface="Wingdings" pitchFamily="2" charset="2"/>
              <a:buChar char="Ø"/>
            </a:pPr>
            <a:r>
              <a:rPr lang="en-US" dirty="0"/>
              <a:t>Need to know:</a:t>
            </a:r>
          </a:p>
          <a:p>
            <a:pPr lvl="1" eaLnBrk="1" hangingPunct="1">
              <a:buFont typeface="Wingdings" pitchFamily="2" charset="2"/>
              <a:buChar char="§"/>
            </a:pPr>
            <a:r>
              <a:rPr lang="en-US" dirty="0"/>
              <a:t>Type of distress</a:t>
            </a:r>
          </a:p>
          <a:p>
            <a:pPr lvl="1" eaLnBrk="1" hangingPunct="1">
              <a:buFont typeface="Wingdings" pitchFamily="2" charset="2"/>
              <a:buChar char="§"/>
            </a:pPr>
            <a:r>
              <a:rPr lang="en-US" dirty="0"/>
              <a:t>Extent</a:t>
            </a:r>
          </a:p>
          <a:p>
            <a:pPr lvl="1" eaLnBrk="1" hangingPunct="1">
              <a:buFont typeface="Wingdings" pitchFamily="2" charset="2"/>
              <a:buChar char="§"/>
            </a:pPr>
            <a:r>
              <a:rPr lang="en-US" dirty="0"/>
              <a:t>Severity</a:t>
            </a:r>
          </a:p>
          <a:p>
            <a:pPr eaLnBrk="1" hangingPunct="1">
              <a:buFont typeface="Wingdings" pitchFamily="2" charset="2"/>
              <a:buChar char="Ø"/>
            </a:pPr>
            <a:r>
              <a:rPr lang="en-US" dirty="0"/>
              <a:t>Visit the site and validate data.</a:t>
            </a:r>
          </a:p>
        </p:txBody>
      </p:sp>
      <p:pic>
        <p:nvPicPr>
          <p:cNvPr id="1024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9000" y="1524000"/>
            <a:ext cx="3962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5"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561642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b="1" dirty="0"/>
              <a:t>Types of Distress</a:t>
            </a:r>
          </a:p>
        </p:txBody>
      </p:sp>
      <p:sp>
        <p:nvSpPr>
          <p:cNvPr id="11267" name="Content Placeholder 2"/>
          <p:cNvSpPr>
            <a:spLocks noGrp="1"/>
          </p:cNvSpPr>
          <p:nvPr>
            <p:ph idx="1"/>
          </p:nvPr>
        </p:nvSpPr>
        <p:spPr/>
        <p:txBody>
          <a:bodyPr/>
          <a:lstStyle/>
          <a:p>
            <a:pPr>
              <a:buFont typeface="Wingdings" pitchFamily="2" charset="2"/>
              <a:buChar char="Ø"/>
            </a:pPr>
            <a:r>
              <a:rPr lang="en-US" dirty="0"/>
              <a:t>Raveling</a:t>
            </a:r>
          </a:p>
          <a:p>
            <a:pPr>
              <a:buFont typeface="Wingdings" pitchFamily="2" charset="2"/>
              <a:buChar char="Ø"/>
            </a:pPr>
            <a:r>
              <a:rPr lang="en-US" dirty="0"/>
              <a:t>Longitudinal Cracking (not in </a:t>
            </a:r>
            <a:r>
              <a:rPr lang="en-US" dirty="0" err="1"/>
              <a:t>wheelpath</a:t>
            </a:r>
            <a:r>
              <a:rPr lang="en-US" dirty="0"/>
              <a:t>)</a:t>
            </a:r>
          </a:p>
          <a:p>
            <a:pPr>
              <a:buFont typeface="Wingdings" pitchFamily="2" charset="2"/>
              <a:buChar char="Ø"/>
            </a:pPr>
            <a:r>
              <a:rPr lang="en-US" dirty="0"/>
              <a:t>Longitudinal Cracking (in </a:t>
            </a:r>
            <a:r>
              <a:rPr lang="en-US" dirty="0" err="1"/>
              <a:t>wheelpath</a:t>
            </a:r>
            <a:r>
              <a:rPr lang="en-US" dirty="0"/>
              <a:t>)</a:t>
            </a:r>
          </a:p>
          <a:p>
            <a:pPr>
              <a:buFont typeface="Wingdings" pitchFamily="2" charset="2"/>
              <a:buChar char="Ø"/>
            </a:pPr>
            <a:r>
              <a:rPr lang="en-US" dirty="0"/>
              <a:t>Transverse Cracking</a:t>
            </a:r>
          </a:p>
          <a:p>
            <a:pPr>
              <a:buFont typeface="Wingdings" pitchFamily="2" charset="2"/>
              <a:buChar char="Ø"/>
            </a:pPr>
            <a:r>
              <a:rPr lang="en-US" dirty="0"/>
              <a:t>Alligator Cracking</a:t>
            </a:r>
          </a:p>
          <a:p>
            <a:pPr>
              <a:buFont typeface="Wingdings" pitchFamily="2" charset="2"/>
              <a:buChar char="Ø"/>
            </a:pPr>
            <a:r>
              <a:rPr lang="en-US" dirty="0"/>
              <a:t>Rutting</a:t>
            </a:r>
          </a:p>
          <a:p>
            <a:pPr>
              <a:buFont typeface="Wingdings" pitchFamily="2" charset="2"/>
              <a:buChar char="Ø"/>
            </a:pPr>
            <a:endParaRPr lang="en-US" dirty="0"/>
          </a:p>
        </p:txBody>
      </p:sp>
      <p:pic>
        <p:nvPicPr>
          <p:cNvPr id="4"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4"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3783406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lstStyle/>
          <a:p>
            <a:pPr algn="l" eaLnBrk="1" hangingPunct="1">
              <a:defRPr/>
            </a:pPr>
            <a:r>
              <a:rPr lang="en-US" b="1" dirty="0"/>
              <a:t>Raveling</a:t>
            </a:r>
          </a:p>
        </p:txBody>
      </p:sp>
      <p:pic>
        <p:nvPicPr>
          <p:cNvPr id="12291"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362201" y="1295400"/>
            <a:ext cx="7489825" cy="5257800"/>
          </a:xfrm>
          <a:noFill/>
        </p:spPr>
      </p:pic>
      <p:pic>
        <p:nvPicPr>
          <p:cNvPr id="2560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1" y="2667001"/>
            <a:ext cx="21939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apa logo transparent1.tif"/>
          <p:cNvPicPr>
            <a:picLocks noChangeAspect="1"/>
          </p:cNvPicPr>
          <p:nvPr/>
        </p:nvPicPr>
        <p:blipFill>
          <a:blip r:embed="rId5"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1731479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wipe(left)">
                                      <p:cBhvr>
                                        <p:cTn id="7"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09600" y="1828800"/>
            <a:ext cx="10972800" cy="4113175"/>
          </a:xfrm>
        </p:spPr>
        <p:txBody>
          <a:bodyPr/>
          <a:lstStyle/>
          <a:p>
            <a:endParaRPr lang="en-US" dirty="0"/>
          </a:p>
          <a:p>
            <a:pPr>
              <a:buNone/>
            </a:pPr>
            <a:endParaRPr lang="en-US" dirty="0"/>
          </a:p>
        </p:txBody>
      </p:sp>
      <p:pic>
        <p:nvPicPr>
          <p:cNvPr id="5" name="Picture 1" descr="C:\Users\Larry\Pictures\0657_001.jpg"/>
          <p:cNvPicPr>
            <a:picLocks noChangeAspect="1" noChangeArrowheads="1"/>
          </p:cNvPicPr>
          <p:nvPr/>
        </p:nvPicPr>
        <p:blipFill>
          <a:blip r:embed="rId2" cstate="print"/>
          <a:srcRect/>
          <a:stretch>
            <a:fillRect/>
          </a:stretch>
        </p:blipFill>
        <p:spPr bwMode="auto">
          <a:xfrm>
            <a:off x="0" y="-838200"/>
            <a:ext cx="12649200" cy="7696200"/>
          </a:xfrm>
          <a:prstGeom prst="rect">
            <a:avLst/>
          </a:prstGeom>
          <a:noFill/>
        </p:spPr>
      </p:pic>
    </p:spTree>
    <p:extLst>
      <p:ext uri="{BB962C8B-B14F-4D97-AF65-F5344CB8AC3E}">
        <p14:creationId xmlns:p14="http://schemas.microsoft.com/office/powerpoint/2010/main" val="1966003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http://www.asphaltinstitute.org/public/engineering/Maintenance_Rehab/Distress_Photos/Longitudinal_Crack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8163" y="1752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62100" y="12701"/>
            <a:ext cx="7772400" cy="1470025"/>
          </a:xfrm>
        </p:spPr>
        <p:txBody>
          <a:bodyPr>
            <a:normAutofit/>
          </a:bodyPr>
          <a:lstStyle/>
          <a:p>
            <a:pPr algn="l" eaLnBrk="1" hangingPunct="1">
              <a:defRPr/>
            </a:pPr>
            <a:r>
              <a:rPr lang="en-US" b="1" dirty="0"/>
              <a:t>Longitudinal Cracking</a:t>
            </a:r>
            <a:br>
              <a:rPr lang="en-US" b="1" dirty="0"/>
            </a:br>
            <a:r>
              <a:rPr lang="en-US" b="1" dirty="0"/>
              <a:t>(not in </a:t>
            </a:r>
            <a:r>
              <a:rPr lang="en-US" b="1" dirty="0" err="1"/>
              <a:t>wheelpath</a:t>
            </a:r>
            <a:r>
              <a:rPr lang="en-US" b="1" dirty="0"/>
              <a:t>)</a:t>
            </a:r>
          </a:p>
        </p:txBody>
      </p:sp>
      <p:pic>
        <p:nvPicPr>
          <p:cNvPr id="266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1" y="1752601"/>
            <a:ext cx="21939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apa logo transparent1.tif"/>
          <p:cNvPicPr>
            <a:picLocks noChangeAspect="1"/>
          </p:cNvPicPr>
          <p:nvPr/>
        </p:nvPicPr>
        <p:blipFill>
          <a:blip r:embed="rId5"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1338025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wipe(left)">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normAutofit/>
          </a:bodyPr>
          <a:lstStyle/>
          <a:p>
            <a:pPr algn="l" eaLnBrk="1" hangingPunct="1">
              <a:defRPr/>
            </a:pPr>
            <a:r>
              <a:rPr lang="en-US" b="1" dirty="0"/>
              <a:t>Longitudinal Cracking</a:t>
            </a:r>
            <a:br>
              <a:rPr lang="en-US" b="1" dirty="0"/>
            </a:br>
            <a:r>
              <a:rPr lang="en-US" b="1" dirty="0"/>
              <a:t>(</a:t>
            </a:r>
            <a:r>
              <a:rPr lang="en-US" b="1" dirty="0" err="1"/>
              <a:t>wheelpath</a:t>
            </a:r>
            <a:r>
              <a:rPr lang="en-US" b="1" dirty="0"/>
              <a:t>)</a:t>
            </a:r>
          </a:p>
        </p:txBody>
      </p:sp>
      <p:pic>
        <p:nvPicPr>
          <p:cNvPr id="14339" name="Content Placeholder 3"/>
          <p:cNvPicPr>
            <a:picLocks noGrp="1"/>
          </p:cNvPicPr>
          <p:nvPr>
            <p:ph idx="1"/>
          </p:nvPr>
        </p:nvPicPr>
        <p:blipFill>
          <a:blip r:embed="rId3" cstate="email">
            <a:lum bright="2000" contrast="6000"/>
            <a:extLst>
              <a:ext uri="{28A0092B-C50C-407E-A947-70E740481C1C}">
                <a14:useLocalDpi xmlns:a14="http://schemas.microsoft.com/office/drawing/2010/main"/>
              </a:ext>
            </a:extLst>
          </a:blip>
          <a:srcRect/>
          <a:stretch>
            <a:fillRect/>
          </a:stretch>
        </p:blipFill>
        <p:spPr>
          <a:xfrm>
            <a:off x="3048000" y="1600200"/>
            <a:ext cx="6400800" cy="4495800"/>
          </a:xfrm>
        </p:spPr>
      </p:pic>
      <p:sp>
        <p:nvSpPr>
          <p:cNvPr id="14340" name="TextBox 5"/>
          <p:cNvSpPr txBox="1">
            <a:spLocks noChangeArrowheads="1"/>
          </p:cNvSpPr>
          <p:nvPr/>
        </p:nvSpPr>
        <p:spPr bwMode="auto">
          <a:xfrm>
            <a:off x="3657601" y="6172201"/>
            <a:ext cx="5381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chemeClr val="accent5">
                    <a:lumMod val="10000"/>
                  </a:schemeClr>
                </a:solidFill>
              </a:rPr>
              <a:t>Temporary Fix for Minor Distress</a:t>
            </a: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1" y="2590801"/>
            <a:ext cx="18891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oapa logo transparent1.tif"/>
          <p:cNvPicPr>
            <a:picLocks noChangeAspect="1"/>
          </p:cNvPicPr>
          <p:nvPr/>
        </p:nvPicPr>
        <p:blipFill>
          <a:blip r:embed="rId5"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422410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lstStyle/>
          <a:p>
            <a:pPr algn="l" eaLnBrk="1" hangingPunct="1">
              <a:defRPr/>
            </a:pPr>
            <a:r>
              <a:rPr lang="en-US" b="1" dirty="0"/>
              <a:t>Transverse Cracking</a:t>
            </a:r>
          </a:p>
        </p:txBody>
      </p:sp>
      <p:pic>
        <p:nvPicPr>
          <p:cNvPr id="15363" name="Content Placeholder 3" descr="E41 2of5"/>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3276600" y="1447800"/>
            <a:ext cx="5684838" cy="5105400"/>
          </a:xfrm>
        </p:spPr>
      </p:pic>
      <p:pic>
        <p:nvPicPr>
          <p:cNvPr id="276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99039" y="2255839"/>
            <a:ext cx="21939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apa logo transparent1.tif"/>
          <p:cNvPicPr>
            <a:picLocks noChangeAspect="1"/>
          </p:cNvPicPr>
          <p:nvPr/>
        </p:nvPicPr>
        <p:blipFill>
          <a:blip r:embed="rId5"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84854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left)">
                                      <p:cBhvr>
                                        <p:cTn id="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lstStyle/>
          <a:p>
            <a:pPr algn="l" eaLnBrk="1" hangingPunct="1">
              <a:defRPr/>
            </a:pPr>
            <a:r>
              <a:rPr lang="en-US" b="1" dirty="0"/>
              <a:t>Alligator (Fatigue) Cracking</a:t>
            </a:r>
          </a:p>
        </p:txBody>
      </p:sp>
      <p:pic>
        <p:nvPicPr>
          <p:cNvPr id="16387" name="Content Placeholder 3"/>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895600" y="1295400"/>
            <a:ext cx="6324600" cy="4800600"/>
          </a:xfrm>
        </p:spPr>
      </p:pic>
      <p:pic>
        <p:nvPicPr>
          <p:cNvPr id="296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9700" y="2563814"/>
            <a:ext cx="1752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5"/>
          <p:cNvSpPr txBox="1">
            <a:spLocks noChangeArrowheads="1"/>
          </p:cNvSpPr>
          <p:nvPr/>
        </p:nvSpPr>
        <p:spPr bwMode="auto">
          <a:xfrm>
            <a:off x="3429001" y="6096001"/>
            <a:ext cx="5381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solidFill>
                  <a:schemeClr val="accent5">
                    <a:lumMod val="10000"/>
                  </a:schemeClr>
                </a:solidFill>
              </a:rPr>
              <a:t>Temporary Fix for Minor Distress</a:t>
            </a:r>
          </a:p>
        </p:txBody>
      </p:sp>
      <p:pic>
        <p:nvPicPr>
          <p:cNvPr id="6" name="Picture 10" descr="oapa logo transparent1.tif"/>
          <p:cNvPicPr>
            <a:picLocks noChangeAspect="1"/>
          </p:cNvPicPr>
          <p:nvPr/>
        </p:nvPicPr>
        <p:blipFill>
          <a:blip r:embed="rId5"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417332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2000"/>
                                        <p:tgtEl>
                                          <p:spTgt spid="29698"/>
                                        </p:tgtEl>
                                      </p:cBhvr>
                                    </p:animEffect>
                                    <p:anim calcmode="lin" valueType="num">
                                      <p:cBhvr>
                                        <p:cTn id="8" dur="2000" fill="hold"/>
                                        <p:tgtEl>
                                          <p:spTgt spid="29698"/>
                                        </p:tgtEl>
                                        <p:attrNameLst>
                                          <p:attrName>style.rotation</p:attrName>
                                        </p:attrNameLst>
                                      </p:cBhvr>
                                      <p:tavLst>
                                        <p:tav tm="0">
                                          <p:val>
                                            <p:fltVal val="720"/>
                                          </p:val>
                                        </p:tav>
                                        <p:tav tm="100000">
                                          <p:val>
                                            <p:fltVal val="0"/>
                                          </p:val>
                                        </p:tav>
                                      </p:tavLst>
                                    </p:anim>
                                    <p:anim calcmode="lin" valueType="num">
                                      <p:cBhvr>
                                        <p:cTn id="9" dur="2000" fill="hold"/>
                                        <p:tgtEl>
                                          <p:spTgt spid="29698"/>
                                        </p:tgtEl>
                                        <p:attrNameLst>
                                          <p:attrName>ppt_h</p:attrName>
                                        </p:attrNameLst>
                                      </p:cBhvr>
                                      <p:tavLst>
                                        <p:tav tm="0">
                                          <p:val>
                                            <p:fltVal val="0"/>
                                          </p:val>
                                        </p:tav>
                                        <p:tav tm="100000">
                                          <p:val>
                                            <p:strVal val="#ppt_h"/>
                                          </p:val>
                                        </p:tav>
                                      </p:tavLst>
                                    </p:anim>
                                    <p:anim calcmode="lin" valueType="num">
                                      <p:cBhvr>
                                        <p:cTn id="10" dur="2000" fill="hold"/>
                                        <p:tgtEl>
                                          <p:spTgt spid="2969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371600" y="456452"/>
            <a:ext cx="7772400" cy="114374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en-US" sz="4000" b="1" dirty="0"/>
              <a:t>How deep is the crack?</a:t>
            </a:r>
          </a:p>
        </p:txBody>
      </p:sp>
      <p:pic>
        <p:nvPicPr>
          <p:cNvPr id="132099" name="Picture 3" descr="Surf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1" y="1414088"/>
            <a:ext cx="3948113" cy="4681912"/>
          </a:xfrm>
          <a:prstGeom prst="rect">
            <a:avLst/>
          </a:prstGeom>
          <a:noFill/>
          <a:extLst>
            <a:ext uri="{909E8E84-426E-40DD-AFC4-6F175D3DCCD1}">
              <a14:hiddenFill xmlns:a14="http://schemas.microsoft.com/office/drawing/2010/main">
                <a:solidFill>
                  <a:srgbClr val="FFFFFF"/>
                </a:solidFill>
              </a14:hiddenFill>
            </a:ext>
          </a:extLst>
        </p:spPr>
      </p:pic>
      <p:pic>
        <p:nvPicPr>
          <p:cNvPr id="132100" name="Picture 4" descr="Core1_to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0800" y="2362201"/>
            <a:ext cx="2286000" cy="2511425"/>
          </a:xfrm>
          <a:prstGeom prst="rect">
            <a:avLst/>
          </a:prstGeom>
          <a:noFill/>
          <a:extLst>
            <a:ext uri="{909E8E84-426E-40DD-AFC4-6F175D3DCCD1}">
              <a14:hiddenFill xmlns:a14="http://schemas.microsoft.com/office/drawing/2010/main">
                <a:solidFill>
                  <a:srgbClr val="FFFFFF"/>
                </a:solidFill>
              </a14:hiddenFill>
            </a:ext>
          </a:extLst>
        </p:spPr>
      </p:pic>
      <p:pic>
        <p:nvPicPr>
          <p:cNvPr id="132101" name="Picture 5" descr="Core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90800" y="1981200"/>
            <a:ext cx="2286000" cy="2636838"/>
          </a:xfrm>
          <a:prstGeom prst="rect">
            <a:avLst/>
          </a:prstGeom>
          <a:noFill/>
          <a:extLst>
            <a:ext uri="{909E8E84-426E-40DD-AFC4-6F175D3DCCD1}">
              <a14:hiddenFill xmlns:a14="http://schemas.microsoft.com/office/drawing/2010/main">
                <a:solidFill>
                  <a:srgbClr val="FFFFFF"/>
                </a:solidFill>
              </a14:hiddenFill>
            </a:ext>
          </a:extLst>
        </p:spPr>
      </p:pic>
      <p:sp>
        <p:nvSpPr>
          <p:cNvPr id="132102" name="Line 6"/>
          <p:cNvSpPr>
            <a:spLocks noChangeShapeType="1"/>
          </p:cNvSpPr>
          <p:nvPr/>
        </p:nvSpPr>
        <p:spPr bwMode="auto">
          <a:xfrm flipH="1">
            <a:off x="4876800" y="3810000"/>
            <a:ext cx="1981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103" name="Freeform 7"/>
          <p:cNvSpPr>
            <a:spLocks/>
          </p:cNvSpPr>
          <p:nvPr/>
        </p:nvSpPr>
        <p:spPr bwMode="auto">
          <a:xfrm>
            <a:off x="2714625" y="2669194"/>
            <a:ext cx="1341438" cy="1085850"/>
          </a:xfrm>
          <a:custGeom>
            <a:avLst/>
            <a:gdLst>
              <a:gd name="T0" fmla="*/ 845 w 845"/>
              <a:gd name="T1" fmla="*/ 0 h 684"/>
              <a:gd name="T2" fmla="*/ 778 w 845"/>
              <a:gd name="T3" fmla="*/ 115 h 684"/>
              <a:gd name="T4" fmla="*/ 749 w 845"/>
              <a:gd name="T5" fmla="*/ 192 h 684"/>
              <a:gd name="T6" fmla="*/ 720 w 845"/>
              <a:gd name="T7" fmla="*/ 221 h 684"/>
              <a:gd name="T8" fmla="*/ 711 w 845"/>
              <a:gd name="T9" fmla="*/ 250 h 684"/>
              <a:gd name="T10" fmla="*/ 701 w 845"/>
              <a:gd name="T11" fmla="*/ 259 h 684"/>
              <a:gd name="T12" fmla="*/ 653 w 845"/>
              <a:gd name="T13" fmla="*/ 317 h 684"/>
              <a:gd name="T14" fmla="*/ 624 w 845"/>
              <a:gd name="T15" fmla="*/ 365 h 684"/>
              <a:gd name="T16" fmla="*/ 605 w 845"/>
              <a:gd name="T17" fmla="*/ 403 h 684"/>
              <a:gd name="T18" fmla="*/ 615 w 845"/>
              <a:gd name="T19" fmla="*/ 480 h 684"/>
              <a:gd name="T20" fmla="*/ 596 w 845"/>
              <a:gd name="T21" fmla="*/ 499 h 684"/>
              <a:gd name="T22" fmla="*/ 519 w 845"/>
              <a:gd name="T23" fmla="*/ 576 h 684"/>
              <a:gd name="T24" fmla="*/ 442 w 845"/>
              <a:gd name="T25" fmla="*/ 595 h 684"/>
              <a:gd name="T26" fmla="*/ 394 w 845"/>
              <a:gd name="T27" fmla="*/ 624 h 684"/>
              <a:gd name="T28" fmla="*/ 240 w 845"/>
              <a:gd name="T29" fmla="*/ 653 h 684"/>
              <a:gd name="T30" fmla="*/ 116 w 845"/>
              <a:gd name="T31" fmla="*/ 682 h 684"/>
              <a:gd name="T32" fmla="*/ 0 w 845"/>
              <a:gd name="T33" fmla="*/ 67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5" h="684">
                <a:moveTo>
                  <a:pt x="845" y="0"/>
                </a:moveTo>
                <a:cubicBezTo>
                  <a:pt x="833" y="52"/>
                  <a:pt x="809" y="74"/>
                  <a:pt x="778" y="115"/>
                </a:cubicBezTo>
                <a:cubicBezTo>
                  <a:pt x="766" y="131"/>
                  <a:pt x="751" y="187"/>
                  <a:pt x="749" y="192"/>
                </a:cubicBezTo>
                <a:cubicBezTo>
                  <a:pt x="744" y="205"/>
                  <a:pt x="730" y="212"/>
                  <a:pt x="720" y="221"/>
                </a:cubicBezTo>
                <a:cubicBezTo>
                  <a:pt x="717" y="231"/>
                  <a:pt x="716" y="241"/>
                  <a:pt x="711" y="250"/>
                </a:cubicBezTo>
                <a:cubicBezTo>
                  <a:pt x="709" y="254"/>
                  <a:pt x="703" y="255"/>
                  <a:pt x="701" y="259"/>
                </a:cubicBezTo>
                <a:cubicBezTo>
                  <a:pt x="682" y="297"/>
                  <a:pt x="690" y="298"/>
                  <a:pt x="653" y="317"/>
                </a:cubicBezTo>
                <a:cubicBezTo>
                  <a:pt x="635" y="337"/>
                  <a:pt x="636" y="337"/>
                  <a:pt x="624" y="365"/>
                </a:cubicBezTo>
                <a:cubicBezTo>
                  <a:pt x="618" y="378"/>
                  <a:pt x="605" y="403"/>
                  <a:pt x="605" y="403"/>
                </a:cubicBezTo>
                <a:cubicBezTo>
                  <a:pt x="608" y="429"/>
                  <a:pt x="617" y="454"/>
                  <a:pt x="615" y="480"/>
                </a:cubicBezTo>
                <a:cubicBezTo>
                  <a:pt x="614" y="489"/>
                  <a:pt x="596" y="499"/>
                  <a:pt x="596" y="499"/>
                </a:cubicBezTo>
                <a:cubicBezTo>
                  <a:pt x="575" y="550"/>
                  <a:pt x="571" y="561"/>
                  <a:pt x="519" y="576"/>
                </a:cubicBezTo>
                <a:cubicBezTo>
                  <a:pt x="494" y="583"/>
                  <a:pt x="442" y="595"/>
                  <a:pt x="442" y="595"/>
                </a:cubicBezTo>
                <a:cubicBezTo>
                  <a:pt x="425" y="604"/>
                  <a:pt x="412" y="620"/>
                  <a:pt x="394" y="624"/>
                </a:cubicBezTo>
                <a:cubicBezTo>
                  <a:pt x="338" y="635"/>
                  <a:pt x="293" y="635"/>
                  <a:pt x="240" y="653"/>
                </a:cubicBezTo>
                <a:cubicBezTo>
                  <a:pt x="212" y="684"/>
                  <a:pt x="156" y="668"/>
                  <a:pt x="116" y="682"/>
                </a:cubicBezTo>
                <a:cubicBezTo>
                  <a:pt x="77" y="679"/>
                  <a:pt x="39" y="672"/>
                  <a:pt x="0" y="672"/>
                </a:cubicBezTo>
              </a:path>
            </a:pathLst>
          </a:custGeom>
          <a:noFill/>
          <a:ln w="57150" cmpd="sng">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p:cNvSpPr/>
          <p:nvPr/>
        </p:nvSpPr>
        <p:spPr>
          <a:xfrm>
            <a:off x="2097882" y="4956177"/>
            <a:ext cx="3271837" cy="954107"/>
          </a:xfrm>
          <a:prstGeom prst="rect">
            <a:avLst/>
          </a:prstGeom>
        </p:spPr>
        <p:txBody>
          <a:bodyPr wrap="square">
            <a:spAutoFit/>
          </a:bodyPr>
          <a:lstStyle/>
          <a:p>
            <a:r>
              <a:rPr lang="en-US" sz="2800" dirty="0"/>
              <a:t>New Jersey I-287</a:t>
            </a:r>
            <a:br>
              <a:rPr lang="en-US" sz="2800" dirty="0"/>
            </a:br>
            <a:r>
              <a:rPr lang="en-US" sz="2800" dirty="0"/>
              <a:t>Surface Cracking</a:t>
            </a:r>
          </a:p>
        </p:txBody>
      </p:sp>
      <p:pic>
        <p:nvPicPr>
          <p:cNvPr id="9" name="Picture 10" descr="oapa logo transparent1.tif"/>
          <p:cNvPicPr>
            <a:picLocks noChangeAspect="1"/>
          </p:cNvPicPr>
          <p:nvPr/>
        </p:nvPicPr>
        <p:blipFill>
          <a:blip r:embed="rId6" cstate="print"/>
          <a:srcRect/>
          <a:stretch>
            <a:fillRect/>
          </a:stretch>
        </p:blipFill>
        <p:spPr bwMode="auto">
          <a:xfrm>
            <a:off x="304800" y="5638800"/>
            <a:ext cx="1371600" cy="1066800"/>
          </a:xfrm>
          <a:prstGeom prst="rect">
            <a:avLst/>
          </a:prstGeom>
          <a:noFill/>
          <a:ln w="9525">
            <a:noFill/>
            <a:miter lim="800000"/>
            <a:headEnd/>
            <a:tailEnd/>
          </a:ln>
        </p:spPr>
      </p:pic>
      <p:pic>
        <p:nvPicPr>
          <p:cNvPr id="10" name="Picture 1" descr="E:\aapalogo1.png"/>
          <p:cNvPicPr>
            <a:picLocks noChangeAspect="1" noChangeArrowheads="1"/>
          </p:cNvPicPr>
          <p:nvPr/>
        </p:nvPicPr>
        <p:blipFill>
          <a:blip r:embed="rId7" cstate="print"/>
          <a:srcRect/>
          <a:stretch>
            <a:fillRect/>
          </a:stretch>
        </p:blipFill>
        <p:spPr bwMode="auto">
          <a:xfrm>
            <a:off x="4800600" y="5410200"/>
            <a:ext cx="1676400" cy="1285875"/>
          </a:xfrm>
          <a:prstGeom prst="rect">
            <a:avLst/>
          </a:prstGeom>
          <a:noFill/>
        </p:spPr>
      </p:pic>
    </p:spTree>
    <p:extLst>
      <p:ext uri="{BB962C8B-B14F-4D97-AF65-F5344CB8AC3E}">
        <p14:creationId xmlns:p14="http://schemas.microsoft.com/office/powerpoint/2010/main" val="2007307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2102"/>
                                        </p:tgtEl>
                                        <p:attrNameLst>
                                          <p:attrName>style.visibility</p:attrName>
                                        </p:attrNameLst>
                                      </p:cBhvr>
                                      <p:to>
                                        <p:strVal val="visible"/>
                                      </p:to>
                                    </p:set>
                                    <p:animEffect transition="in" filter="wipe(right)">
                                      <p:cBhvr>
                                        <p:cTn id="7" dur="500"/>
                                        <p:tgtEl>
                                          <p:spTgt spid="132102"/>
                                        </p:tgtEl>
                                      </p:cBhvr>
                                    </p:animEffect>
                                  </p:childTnLst>
                                </p:cTn>
                              </p:par>
                            </p:childTnLst>
                          </p:cTn>
                        </p:par>
                        <p:par>
                          <p:cTn id="8" fill="hold" nodeType="afterGroup">
                            <p:stCondLst>
                              <p:cond delay="500"/>
                            </p:stCondLst>
                            <p:childTnLst>
                              <p:par>
                                <p:cTn id="9" presetID="23" presetClass="entr" presetSubtype="32" fill="hold" nodeType="afterEffect">
                                  <p:stCondLst>
                                    <p:cond delay="0"/>
                                  </p:stCondLst>
                                  <p:childTnLst>
                                    <p:set>
                                      <p:cBhvr>
                                        <p:cTn id="10" dur="1" fill="hold">
                                          <p:stCondLst>
                                            <p:cond delay="0"/>
                                          </p:stCondLst>
                                        </p:cTn>
                                        <p:tgtEl>
                                          <p:spTgt spid="132100"/>
                                        </p:tgtEl>
                                        <p:attrNameLst>
                                          <p:attrName>style.visibility</p:attrName>
                                        </p:attrNameLst>
                                      </p:cBhvr>
                                      <p:to>
                                        <p:strVal val="visible"/>
                                      </p:to>
                                    </p:set>
                                    <p:anim calcmode="lin" valueType="num">
                                      <p:cBhvr>
                                        <p:cTn id="11" dur="1000" fill="hold"/>
                                        <p:tgtEl>
                                          <p:spTgt spid="132100"/>
                                        </p:tgtEl>
                                        <p:attrNameLst>
                                          <p:attrName>ppt_w</p:attrName>
                                        </p:attrNameLst>
                                      </p:cBhvr>
                                      <p:tavLst>
                                        <p:tav tm="0">
                                          <p:val>
                                            <p:strVal val="4*#ppt_w"/>
                                          </p:val>
                                        </p:tav>
                                        <p:tav tm="100000">
                                          <p:val>
                                            <p:strVal val="#ppt_w"/>
                                          </p:val>
                                        </p:tav>
                                      </p:tavLst>
                                    </p:anim>
                                    <p:anim calcmode="lin" valueType="num">
                                      <p:cBhvr>
                                        <p:cTn id="12" dur="1000" fill="hold"/>
                                        <p:tgtEl>
                                          <p:spTgt spid="132100"/>
                                        </p:tgtEl>
                                        <p:attrNameLst>
                                          <p:attrName>ppt_h</p:attrName>
                                        </p:attrNameLst>
                                      </p:cBhvr>
                                      <p:tavLst>
                                        <p:tav tm="0">
                                          <p:val>
                                            <p:strVal val="4*#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32" fill="hold" nodeType="clickEffect">
                                  <p:stCondLst>
                                    <p:cond delay="0"/>
                                  </p:stCondLst>
                                  <p:childTnLst>
                                    <p:set>
                                      <p:cBhvr>
                                        <p:cTn id="16" dur="1" fill="hold">
                                          <p:stCondLst>
                                            <p:cond delay="0"/>
                                          </p:stCondLst>
                                        </p:cTn>
                                        <p:tgtEl>
                                          <p:spTgt spid="132101"/>
                                        </p:tgtEl>
                                        <p:attrNameLst>
                                          <p:attrName>style.visibility</p:attrName>
                                        </p:attrNameLst>
                                      </p:cBhvr>
                                      <p:to>
                                        <p:strVal val="visible"/>
                                      </p:to>
                                    </p:set>
                                    <p:anim calcmode="lin" valueType="num">
                                      <p:cBhvr>
                                        <p:cTn id="17" dur="500" fill="hold"/>
                                        <p:tgtEl>
                                          <p:spTgt spid="132101"/>
                                        </p:tgtEl>
                                        <p:attrNameLst>
                                          <p:attrName>ppt_w</p:attrName>
                                        </p:attrNameLst>
                                      </p:cBhvr>
                                      <p:tavLst>
                                        <p:tav tm="0">
                                          <p:val>
                                            <p:strVal val="4*#ppt_w"/>
                                          </p:val>
                                        </p:tav>
                                        <p:tav tm="100000">
                                          <p:val>
                                            <p:strVal val="#ppt_w"/>
                                          </p:val>
                                        </p:tav>
                                      </p:tavLst>
                                    </p:anim>
                                    <p:anim calcmode="lin" valueType="num">
                                      <p:cBhvr>
                                        <p:cTn id="18" dur="500" fill="hold"/>
                                        <p:tgtEl>
                                          <p:spTgt spid="132101"/>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132103"/>
                                        </p:tgtEl>
                                        <p:attrNameLst>
                                          <p:attrName>style.visibility</p:attrName>
                                        </p:attrNameLst>
                                      </p:cBhvr>
                                      <p:to>
                                        <p:strVal val="visible"/>
                                      </p:to>
                                    </p:set>
                                    <p:animEffect transition="in" filter="wipe(up)">
                                      <p:cBhvr>
                                        <p:cTn id="22" dur="2000"/>
                                        <p:tgtEl>
                                          <p:spTgt spid="13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animBg="1"/>
      <p:bldP spid="1321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lstStyle/>
          <a:p>
            <a:pPr algn="l" eaLnBrk="1" hangingPunct="1">
              <a:defRPr/>
            </a:pPr>
            <a:r>
              <a:rPr lang="en-US" b="1" dirty="0"/>
              <a:t>Rutting or Shoving</a:t>
            </a:r>
          </a:p>
        </p:txBody>
      </p:sp>
      <p:pic>
        <p:nvPicPr>
          <p:cNvPr id="17411" name="Content Placeholder 3"/>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905000" y="1600201"/>
            <a:ext cx="3733800" cy="4327525"/>
          </a:xfrm>
        </p:spPr>
      </p:pic>
      <p:pic>
        <p:nvPicPr>
          <p:cNvPr id="1741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19812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2801" y="2362201"/>
            <a:ext cx="21939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19400" y="2514600"/>
            <a:ext cx="17526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781800" y="5410201"/>
            <a:ext cx="33035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a:solidFill>
                  <a:schemeClr val="accent5">
                    <a:lumMod val="10000"/>
                  </a:schemeClr>
                </a:solidFill>
              </a:rPr>
              <a:t>Surface Failure –</a:t>
            </a:r>
          </a:p>
          <a:p>
            <a:pPr algn="ctr" eaLnBrk="1" hangingPunct="1"/>
            <a:r>
              <a:rPr lang="en-US" sz="3200">
                <a:solidFill>
                  <a:schemeClr val="accent5">
                    <a:lumMod val="10000"/>
                  </a:schemeClr>
                </a:solidFill>
              </a:rPr>
              <a:t>Milling Required</a:t>
            </a:r>
          </a:p>
        </p:txBody>
      </p:sp>
      <p:sp>
        <p:nvSpPr>
          <p:cNvPr id="9" name="TextBox 8"/>
          <p:cNvSpPr txBox="1">
            <a:spLocks noChangeArrowheads="1"/>
          </p:cNvSpPr>
          <p:nvPr/>
        </p:nvSpPr>
        <p:spPr bwMode="auto">
          <a:xfrm>
            <a:off x="1524001" y="6019800"/>
            <a:ext cx="4716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solidFill>
                  <a:schemeClr val="accent5">
                    <a:lumMod val="10000"/>
                  </a:schemeClr>
                </a:solidFill>
              </a:rPr>
              <a:t>Severe Structural Failure</a:t>
            </a:r>
          </a:p>
        </p:txBody>
      </p:sp>
      <p:pic>
        <p:nvPicPr>
          <p:cNvPr id="10" name="Picture 10" descr="oapa logo transparent1.tif"/>
          <p:cNvPicPr>
            <a:picLocks noChangeAspect="1"/>
          </p:cNvPicPr>
          <p:nvPr/>
        </p:nvPicPr>
        <p:blipFill>
          <a:blip r:embed="rId7" cstate="print"/>
          <a:srcRect/>
          <a:stretch>
            <a:fillRect/>
          </a:stretch>
        </p:blipFill>
        <p:spPr bwMode="auto">
          <a:xfrm>
            <a:off x="1524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404597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wipe(left)">
                                      <p:cBhvr>
                                        <p:cTn id="12" dur="500"/>
                                        <p:tgtEl>
                                          <p:spTgt spid="286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entr" presetSubtype="0" fill="hold" nodeType="clickEffect">
                                  <p:stCondLst>
                                    <p:cond delay="0"/>
                                  </p:stCondLst>
                                  <p:childTnLst>
                                    <p:set>
                                      <p:cBhvr>
                                        <p:cTn id="21" dur="1" fill="hold">
                                          <p:stCondLst>
                                            <p:cond delay="0"/>
                                          </p:stCondLst>
                                        </p:cTn>
                                        <p:tgtEl>
                                          <p:spTgt spid="28675"/>
                                        </p:tgtEl>
                                        <p:attrNameLst>
                                          <p:attrName>style.visibility</p:attrName>
                                        </p:attrNameLst>
                                      </p:cBhvr>
                                      <p:to>
                                        <p:strVal val="visible"/>
                                      </p:to>
                                    </p:set>
                                    <p:animEffect transition="in" filter="fade">
                                      <p:cBhvr>
                                        <p:cTn id="22" dur="2000"/>
                                        <p:tgtEl>
                                          <p:spTgt spid="28675"/>
                                        </p:tgtEl>
                                      </p:cBhvr>
                                    </p:animEffect>
                                    <p:anim calcmode="lin" valueType="num">
                                      <p:cBhvr>
                                        <p:cTn id="23" dur="2000" fill="hold"/>
                                        <p:tgtEl>
                                          <p:spTgt spid="28675"/>
                                        </p:tgtEl>
                                        <p:attrNameLst>
                                          <p:attrName>style.rotation</p:attrName>
                                        </p:attrNameLst>
                                      </p:cBhvr>
                                      <p:tavLst>
                                        <p:tav tm="0">
                                          <p:val>
                                            <p:fltVal val="720"/>
                                          </p:val>
                                        </p:tav>
                                        <p:tav tm="100000">
                                          <p:val>
                                            <p:fltVal val="0"/>
                                          </p:val>
                                        </p:tav>
                                      </p:tavLst>
                                    </p:anim>
                                    <p:anim calcmode="lin" valueType="num">
                                      <p:cBhvr>
                                        <p:cTn id="24" dur="2000" fill="hold"/>
                                        <p:tgtEl>
                                          <p:spTgt spid="28675"/>
                                        </p:tgtEl>
                                        <p:attrNameLst>
                                          <p:attrName>ppt_h</p:attrName>
                                        </p:attrNameLst>
                                      </p:cBhvr>
                                      <p:tavLst>
                                        <p:tav tm="0">
                                          <p:val>
                                            <p:fltVal val="0"/>
                                          </p:val>
                                        </p:tav>
                                        <p:tav tm="100000">
                                          <p:val>
                                            <p:strVal val="#ppt_h"/>
                                          </p:val>
                                        </p:tav>
                                      </p:tavLst>
                                    </p:anim>
                                    <p:anim calcmode="lin" valueType="num">
                                      <p:cBhvr>
                                        <p:cTn id="25" dur="2000" fill="hold"/>
                                        <p:tgtEl>
                                          <p:spTgt spid="2867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lstStyle/>
          <a:p>
            <a:pPr algn="l" eaLnBrk="1" hangingPunct="1">
              <a:defRPr/>
            </a:pPr>
            <a:r>
              <a:rPr lang="en-US" b="1" dirty="0"/>
              <a:t>  Noise can be reduced</a:t>
            </a:r>
          </a:p>
        </p:txBody>
      </p:sp>
      <p:graphicFrame>
        <p:nvGraphicFramePr>
          <p:cNvPr id="3" name="Object 2"/>
          <p:cNvGraphicFramePr>
            <a:graphicFrameLocks noGrp="1"/>
          </p:cNvGraphicFramePr>
          <p:nvPr>
            <p:ph idx="1"/>
          </p:nvPr>
        </p:nvGraphicFramePr>
        <p:xfrm>
          <a:off x="762000" y="990600"/>
          <a:ext cx="9423400" cy="54610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flipH="1">
            <a:off x="3276600" y="6172200"/>
            <a:ext cx="6324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TextBox 6"/>
          <p:cNvSpPr txBox="1">
            <a:spLocks noChangeArrowheads="1"/>
          </p:cNvSpPr>
          <p:nvPr/>
        </p:nvSpPr>
        <p:spPr bwMode="auto">
          <a:xfrm>
            <a:off x="3581401" y="6181726"/>
            <a:ext cx="533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t>Smaller Aggregate = Less Noise</a:t>
            </a:r>
          </a:p>
        </p:txBody>
      </p:sp>
      <p:pic>
        <p:nvPicPr>
          <p:cNvPr id="8"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583207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Mix Types</a:t>
            </a:r>
          </a:p>
        </p:txBody>
      </p:sp>
      <p:sp>
        <p:nvSpPr>
          <p:cNvPr id="51203" name="Rectangle 3"/>
          <p:cNvSpPr>
            <a:spLocks noGrp="1" noChangeArrowheads="1"/>
          </p:cNvSpPr>
          <p:nvPr>
            <p:ph type="body" sz="half" idx="1"/>
          </p:nvPr>
        </p:nvSpPr>
        <p:spPr/>
        <p:txBody>
          <a:bodyPr/>
          <a:lstStyle/>
          <a:p>
            <a:r>
              <a:rPr lang="en-US" sz="2800"/>
              <a:t>Dense-Graded</a:t>
            </a:r>
            <a:br>
              <a:rPr lang="en-US" sz="2800"/>
            </a:br>
            <a:br>
              <a:rPr lang="en-US" sz="2800"/>
            </a:br>
            <a:br>
              <a:rPr lang="en-US" sz="2800"/>
            </a:br>
            <a:endParaRPr lang="en-US" sz="2800"/>
          </a:p>
          <a:p>
            <a:r>
              <a:rPr lang="en-US" sz="2800"/>
              <a:t>Stone Matrix Asphalt (SMA)</a:t>
            </a:r>
            <a:br>
              <a:rPr lang="en-US" sz="2800"/>
            </a:br>
            <a:br>
              <a:rPr lang="en-US" sz="2800"/>
            </a:br>
            <a:endParaRPr lang="en-US" sz="2800"/>
          </a:p>
          <a:p>
            <a:r>
              <a:rPr lang="en-US" sz="2800"/>
              <a:t>Open-Graded</a:t>
            </a:r>
          </a:p>
        </p:txBody>
      </p:sp>
      <p:pic>
        <p:nvPicPr>
          <p:cNvPr id="51204" name="Picture 4" descr="12-5MM"/>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a:xfrm>
            <a:off x="6629400" y="1533526"/>
            <a:ext cx="2209800" cy="164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6" name="Picture 6" descr="12_5mmgg"/>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6629400" y="3352800"/>
            <a:ext cx="2209800" cy="1601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15" name="Picture 15" descr="pe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5105400"/>
            <a:ext cx="2209800" cy="14938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oapa logo transparent1.tif"/>
          <p:cNvPicPr>
            <a:picLocks noChangeAspect="1"/>
          </p:cNvPicPr>
          <p:nvPr/>
        </p:nvPicPr>
        <p:blipFill>
          <a:blip r:embed="rId5"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3469665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159704"/>
            <a:ext cx="5027612" cy="6545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1196976"/>
            <a:ext cx="5029200" cy="1470025"/>
          </a:xfrm>
        </p:spPr>
        <p:txBody>
          <a:bodyPr>
            <a:normAutofit fontScale="90000"/>
          </a:bodyPr>
          <a:lstStyle/>
          <a:p>
            <a:pPr algn="l"/>
            <a:r>
              <a:rPr lang="en-US" dirty="0"/>
              <a:t>How do you select the mix type for a thin overlay?</a:t>
            </a:r>
          </a:p>
        </p:txBody>
      </p:sp>
      <p:pic>
        <p:nvPicPr>
          <p:cNvPr id="4"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026536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
          <p:cNvGraphicFramePr>
            <a:graphicFrameLocks noChangeAspect="1"/>
          </p:cNvGraphicFramePr>
          <p:nvPr/>
        </p:nvGraphicFramePr>
        <p:xfrm>
          <a:off x="152400" y="1981200"/>
          <a:ext cx="8686800" cy="4876800"/>
        </p:xfrm>
        <a:graphic>
          <a:graphicData uri="http://schemas.openxmlformats.org/presentationml/2006/ole">
            <mc:AlternateContent xmlns:mc="http://schemas.openxmlformats.org/markup-compatibility/2006">
              <mc:Choice xmlns:v="urn:schemas-microsoft-com:vml" Requires="v">
                <p:oleObj spid="_x0000_s1027" name="Chart" r:id="rId4" imgW="7772400" imgH="4114800" progId="MSGraph.Chart.8">
                  <p:embed followColorScheme="full"/>
                </p:oleObj>
              </mc:Choice>
              <mc:Fallback>
                <p:oleObj name="Chart" r:id="rId4" imgW="7772400" imgH="4114800" progId="MSGraph.Chart.8">
                  <p:embed followColorScheme="full"/>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81200"/>
                        <a:ext cx="8686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Rectangle 2"/>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a:solidFill>
                  <a:schemeClr val="tx2"/>
                </a:solidFill>
              </a:rPr>
              <a:t>Recommended Mix Types</a:t>
            </a:r>
            <a:br>
              <a:rPr lang="en-US" sz="4000" b="1">
                <a:solidFill>
                  <a:schemeClr val="tx2"/>
                </a:solidFill>
              </a:rPr>
            </a:br>
            <a:r>
              <a:rPr lang="en-US" sz="4000" b="1">
                <a:solidFill>
                  <a:schemeClr val="tx2"/>
                </a:solidFill>
              </a:rPr>
              <a:t>Surface Courses</a:t>
            </a:r>
          </a:p>
        </p:txBody>
      </p:sp>
      <p:sp>
        <p:nvSpPr>
          <p:cNvPr id="23" name="Text Box 9"/>
          <p:cNvSpPr txBox="1">
            <a:spLocks noChangeArrowheads="1"/>
          </p:cNvSpPr>
          <p:nvPr/>
        </p:nvSpPr>
        <p:spPr bwMode="auto">
          <a:xfrm>
            <a:off x="1739900" y="1219200"/>
            <a:ext cx="153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t>Low Traffic</a:t>
            </a:r>
          </a:p>
        </p:txBody>
      </p:sp>
      <p:sp>
        <p:nvSpPr>
          <p:cNvPr id="24" name="Line 14"/>
          <p:cNvSpPr>
            <a:spLocks noChangeShapeType="1"/>
          </p:cNvSpPr>
          <p:nvPr/>
        </p:nvSpPr>
        <p:spPr bwMode="auto">
          <a:xfrm>
            <a:off x="1600200" y="1371600"/>
            <a:ext cx="0" cy="32004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15"/>
          <p:cNvSpPr>
            <a:spLocks noChangeShapeType="1"/>
          </p:cNvSpPr>
          <p:nvPr/>
        </p:nvSpPr>
        <p:spPr bwMode="auto">
          <a:xfrm>
            <a:off x="3429000" y="1371600"/>
            <a:ext cx="0" cy="32004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16"/>
          <p:cNvSpPr>
            <a:spLocks noChangeShapeType="1"/>
          </p:cNvSpPr>
          <p:nvPr/>
        </p:nvSpPr>
        <p:spPr bwMode="auto">
          <a:xfrm>
            <a:off x="2209800" y="1752600"/>
            <a:ext cx="0" cy="2819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17"/>
          <p:cNvSpPr>
            <a:spLocks noChangeShapeType="1"/>
          </p:cNvSpPr>
          <p:nvPr/>
        </p:nvSpPr>
        <p:spPr bwMode="auto">
          <a:xfrm>
            <a:off x="5715000" y="1752600"/>
            <a:ext cx="0" cy="2819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22"/>
          <p:cNvSpPr>
            <a:spLocks noChangeShapeType="1"/>
          </p:cNvSpPr>
          <p:nvPr/>
        </p:nvSpPr>
        <p:spPr bwMode="auto">
          <a:xfrm>
            <a:off x="8763000" y="2133600"/>
            <a:ext cx="0" cy="24384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23"/>
          <p:cNvSpPr>
            <a:spLocks noChangeShapeType="1"/>
          </p:cNvSpPr>
          <p:nvPr/>
        </p:nvSpPr>
        <p:spPr bwMode="auto">
          <a:xfrm>
            <a:off x="4038600" y="1981200"/>
            <a:ext cx="0" cy="25908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24"/>
          <p:cNvSpPr>
            <a:spLocks noChangeShapeType="1"/>
          </p:cNvSpPr>
          <p:nvPr/>
        </p:nvSpPr>
        <p:spPr bwMode="auto">
          <a:xfrm flipH="1">
            <a:off x="1600200" y="1447800"/>
            <a:ext cx="228600" cy="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25"/>
          <p:cNvSpPr>
            <a:spLocks noChangeShapeType="1"/>
          </p:cNvSpPr>
          <p:nvPr/>
        </p:nvSpPr>
        <p:spPr bwMode="auto">
          <a:xfrm flipH="1">
            <a:off x="2209800" y="1828800"/>
            <a:ext cx="685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 name="Text Box 10"/>
          <p:cNvSpPr txBox="1">
            <a:spLocks noChangeArrowheads="1"/>
          </p:cNvSpPr>
          <p:nvPr/>
        </p:nvSpPr>
        <p:spPr bwMode="auto">
          <a:xfrm>
            <a:off x="3041650" y="1584325"/>
            <a:ext cx="1987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t>Medium Traffic</a:t>
            </a:r>
          </a:p>
        </p:txBody>
      </p:sp>
      <p:sp>
        <p:nvSpPr>
          <p:cNvPr id="33" name="Line 26"/>
          <p:cNvSpPr>
            <a:spLocks noChangeShapeType="1"/>
          </p:cNvSpPr>
          <p:nvPr/>
        </p:nvSpPr>
        <p:spPr bwMode="auto">
          <a:xfrm flipH="1">
            <a:off x="4114800" y="2133600"/>
            <a:ext cx="1447800" cy="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27"/>
          <p:cNvSpPr>
            <a:spLocks noChangeShapeType="1"/>
          </p:cNvSpPr>
          <p:nvPr/>
        </p:nvSpPr>
        <p:spPr bwMode="auto">
          <a:xfrm flipH="1">
            <a:off x="5029200" y="1828800"/>
            <a:ext cx="6858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28"/>
          <p:cNvSpPr>
            <a:spLocks noChangeShapeType="1"/>
          </p:cNvSpPr>
          <p:nvPr/>
        </p:nvSpPr>
        <p:spPr bwMode="auto">
          <a:xfrm flipH="1">
            <a:off x="3200400" y="1447800"/>
            <a:ext cx="228600" cy="0"/>
          </a:xfrm>
          <a:prstGeom prst="line">
            <a:avLst/>
          </a:prstGeom>
          <a:noFill/>
          <a:ln w="28575">
            <a:solidFill>
              <a:schemeClr val="accent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Text Box 11"/>
          <p:cNvSpPr txBox="1">
            <a:spLocks noChangeArrowheads="1"/>
          </p:cNvSpPr>
          <p:nvPr/>
        </p:nvSpPr>
        <p:spPr bwMode="auto">
          <a:xfrm>
            <a:off x="5715000" y="1889125"/>
            <a:ext cx="1593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t>High Traffic</a:t>
            </a:r>
          </a:p>
        </p:txBody>
      </p:sp>
      <p:sp>
        <p:nvSpPr>
          <p:cNvPr id="37" name="Line 29"/>
          <p:cNvSpPr>
            <a:spLocks noChangeShapeType="1"/>
          </p:cNvSpPr>
          <p:nvPr/>
        </p:nvSpPr>
        <p:spPr bwMode="auto">
          <a:xfrm flipH="1">
            <a:off x="7315200" y="2133600"/>
            <a:ext cx="1447800" cy="0"/>
          </a:xfrm>
          <a:prstGeom prst="line">
            <a:avLst/>
          </a:prstGeom>
          <a:noFill/>
          <a:ln w="38100">
            <a:solidFill>
              <a:srgbClr val="FF66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3"/>
          <p:cNvSpPr>
            <a:spLocks noChangeShapeType="1"/>
          </p:cNvSpPr>
          <p:nvPr/>
        </p:nvSpPr>
        <p:spPr bwMode="auto">
          <a:xfrm>
            <a:off x="4038600" y="1981200"/>
            <a:ext cx="0" cy="25908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6"/>
          <p:cNvSpPr>
            <a:spLocks noChangeShapeType="1"/>
          </p:cNvSpPr>
          <p:nvPr/>
        </p:nvSpPr>
        <p:spPr bwMode="auto">
          <a:xfrm flipH="1">
            <a:off x="4114800" y="2133600"/>
            <a:ext cx="1447800" cy="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0" name="Picture 10" descr="oapa logo transparent1.tif"/>
          <p:cNvPicPr>
            <a:picLocks noChangeAspect="1"/>
          </p:cNvPicPr>
          <p:nvPr/>
        </p:nvPicPr>
        <p:blipFill>
          <a:blip r:embed="rId6" cstate="print"/>
          <a:srcRect/>
          <a:stretch>
            <a:fillRect/>
          </a:stretch>
        </p:blipFill>
        <p:spPr bwMode="auto">
          <a:xfrm>
            <a:off x="0" y="5791200"/>
            <a:ext cx="1295400" cy="1066800"/>
          </a:xfrm>
          <a:prstGeom prst="rect">
            <a:avLst/>
          </a:prstGeom>
          <a:noFill/>
          <a:ln w="9525">
            <a:noFill/>
            <a:miter lim="800000"/>
            <a:headEnd/>
            <a:tailEnd/>
          </a:ln>
        </p:spPr>
      </p:pic>
    </p:spTree>
    <p:extLst>
      <p:ext uri="{BB962C8B-B14F-4D97-AF65-F5344CB8AC3E}">
        <p14:creationId xmlns:p14="http://schemas.microsoft.com/office/powerpoint/2010/main" val="24249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Thinlay – What is it?</a:t>
            </a:r>
          </a:p>
        </p:txBody>
      </p:sp>
      <p:sp>
        <p:nvSpPr>
          <p:cNvPr id="3" name="Content Placeholder 2"/>
          <p:cNvSpPr>
            <a:spLocks noGrp="1"/>
          </p:cNvSpPr>
          <p:nvPr>
            <p:ph idx="1"/>
          </p:nvPr>
        </p:nvSpPr>
        <p:spPr>
          <a:xfrm>
            <a:off x="609600" y="1828800"/>
            <a:ext cx="10972800" cy="4113175"/>
          </a:xfrm>
        </p:spPr>
        <p:txBody>
          <a:bodyPr/>
          <a:lstStyle/>
          <a:p>
            <a:endParaRPr lang="en-US" dirty="0"/>
          </a:p>
          <a:p>
            <a:r>
              <a:rPr lang="en-US" dirty="0"/>
              <a:t>Group of asphalt mixes that can be placed at a depth of 5⁄8 inch or more.</a:t>
            </a:r>
          </a:p>
          <a:p>
            <a:r>
              <a:rPr lang="en-US" dirty="0"/>
              <a:t>Designed for pavement preservation </a:t>
            </a:r>
          </a:p>
          <a:p>
            <a:pPr>
              <a:buNone/>
            </a:pPr>
            <a:endParaRPr lang="en-US" dirty="0"/>
          </a:p>
        </p:txBody>
      </p:sp>
      <p:pic>
        <p:nvPicPr>
          <p:cNvPr id="4"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14337"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1966003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1"/>
            <a:ext cx="11353800" cy="1470025"/>
          </a:xfrm>
        </p:spPr>
        <p:txBody>
          <a:bodyPr>
            <a:noAutofit/>
          </a:bodyPr>
          <a:lstStyle/>
          <a:p>
            <a:pPr algn="l" eaLnBrk="1" hangingPunct="1">
              <a:defRPr/>
            </a:pPr>
            <a:r>
              <a:rPr lang="en-US" sz="4000" b="1" dirty="0"/>
              <a:t>If a Thinlay is the answer, you need to decide:</a:t>
            </a:r>
          </a:p>
        </p:txBody>
      </p:sp>
      <p:sp>
        <p:nvSpPr>
          <p:cNvPr id="23555" name="Content Placeholder 2"/>
          <p:cNvSpPr>
            <a:spLocks noGrp="1"/>
          </p:cNvSpPr>
          <p:nvPr>
            <p:ph sz="half" idx="1"/>
          </p:nvPr>
        </p:nvSpPr>
        <p:spPr/>
        <p:txBody>
          <a:bodyPr/>
          <a:lstStyle/>
          <a:p>
            <a:pPr algn="l">
              <a:buFont typeface="Wingdings" pitchFamily="2" charset="2"/>
              <a:buChar char="Ø"/>
            </a:pPr>
            <a:r>
              <a:rPr lang="en-US" b="1" dirty="0"/>
              <a:t>Surface Preparation</a:t>
            </a:r>
          </a:p>
          <a:p>
            <a:pPr lvl="1" algn="l">
              <a:buFont typeface="Wingdings" pitchFamily="2" charset="2"/>
              <a:buChar char="§"/>
            </a:pPr>
            <a:r>
              <a:rPr lang="en-US" dirty="0"/>
              <a:t> Distresses</a:t>
            </a:r>
          </a:p>
          <a:p>
            <a:pPr lvl="1" algn="l">
              <a:buFont typeface="Wingdings" pitchFamily="2" charset="2"/>
              <a:buChar char="§"/>
            </a:pPr>
            <a:r>
              <a:rPr lang="en-US" dirty="0"/>
              <a:t> Roughness</a:t>
            </a:r>
          </a:p>
          <a:p>
            <a:pPr lvl="1" algn="l">
              <a:buFont typeface="Wingdings" pitchFamily="2" charset="2"/>
              <a:buChar char="§"/>
            </a:pPr>
            <a:r>
              <a:rPr lang="en-US" dirty="0"/>
              <a:t> Considerations for Curb 	Reveal and Drainage</a:t>
            </a:r>
          </a:p>
        </p:txBody>
      </p:sp>
      <p:sp>
        <p:nvSpPr>
          <p:cNvPr id="3" name="Content Placeholder 2"/>
          <p:cNvSpPr>
            <a:spLocks noGrp="1"/>
          </p:cNvSpPr>
          <p:nvPr>
            <p:ph sz="half" idx="2"/>
          </p:nvPr>
        </p:nvSpPr>
        <p:spPr/>
        <p:txBody>
          <a:bodyPr/>
          <a:lstStyle/>
          <a:p>
            <a:pPr lvl="0" algn="l">
              <a:buFont typeface="Wingdings" pitchFamily="2" charset="2"/>
              <a:buChar char="Ø"/>
            </a:pPr>
            <a:r>
              <a:rPr lang="en-US" b="1" dirty="0">
                <a:solidFill>
                  <a:srgbClr val="000000">
                    <a:lumMod val="85000"/>
                    <a:lumOff val="15000"/>
                  </a:srgbClr>
                </a:solidFill>
              </a:rPr>
              <a:t>Materials</a:t>
            </a:r>
          </a:p>
          <a:p>
            <a:pPr lvl="1" algn="l">
              <a:buFont typeface="Wingdings" pitchFamily="2" charset="2"/>
              <a:buChar char="§"/>
            </a:pPr>
            <a:r>
              <a:rPr lang="en-US" dirty="0">
                <a:solidFill>
                  <a:srgbClr val="000000">
                    <a:lumMod val="85000"/>
                    <a:lumOff val="15000"/>
                  </a:srgbClr>
                </a:solidFill>
              </a:rPr>
              <a:t> Traffic</a:t>
            </a:r>
          </a:p>
          <a:p>
            <a:pPr lvl="1" algn="l">
              <a:buFont typeface="Wingdings" pitchFamily="2" charset="2"/>
              <a:buChar char="§"/>
            </a:pPr>
            <a:r>
              <a:rPr lang="en-US" dirty="0">
                <a:solidFill>
                  <a:srgbClr val="000000">
                    <a:lumMod val="85000"/>
                    <a:lumOff val="15000"/>
                  </a:srgbClr>
                </a:solidFill>
              </a:rPr>
              <a:t> Availability</a:t>
            </a:r>
          </a:p>
          <a:p>
            <a:pPr lvl="1" algn="l">
              <a:buFont typeface="Wingdings" pitchFamily="2" charset="2"/>
              <a:buChar char="§"/>
            </a:pPr>
            <a:r>
              <a:rPr lang="en-US" dirty="0">
                <a:solidFill>
                  <a:srgbClr val="000000">
                    <a:lumMod val="85000"/>
                    <a:lumOff val="15000"/>
                  </a:srgbClr>
                </a:solidFill>
              </a:rPr>
              <a:t> Climate</a:t>
            </a:r>
          </a:p>
          <a:p>
            <a:pPr lvl="1" algn="l">
              <a:buFont typeface="Wingdings" pitchFamily="2" charset="2"/>
              <a:buChar char="§"/>
            </a:pPr>
            <a:endParaRPr lang="en-US" sz="1000" dirty="0">
              <a:solidFill>
                <a:srgbClr val="000000">
                  <a:lumMod val="85000"/>
                  <a:lumOff val="15000"/>
                </a:srgbClr>
              </a:solidFill>
            </a:endParaRPr>
          </a:p>
          <a:p>
            <a:pPr lvl="0" algn="l">
              <a:buFont typeface="Wingdings" pitchFamily="2" charset="2"/>
              <a:buChar char="Ø"/>
            </a:pPr>
            <a:r>
              <a:rPr lang="en-US" b="1" dirty="0">
                <a:solidFill>
                  <a:srgbClr val="000000">
                    <a:lumMod val="85000"/>
                    <a:lumOff val="15000"/>
                  </a:srgbClr>
                </a:solidFill>
              </a:rPr>
              <a:t>Thickness</a:t>
            </a:r>
          </a:p>
          <a:p>
            <a:pPr lvl="1" algn="l">
              <a:buFont typeface="Wingdings" pitchFamily="2" charset="2"/>
              <a:buChar char="§"/>
            </a:pPr>
            <a:r>
              <a:rPr lang="en-US" dirty="0">
                <a:solidFill>
                  <a:srgbClr val="000000">
                    <a:lumMod val="85000"/>
                    <a:lumOff val="15000"/>
                  </a:srgbClr>
                </a:solidFill>
              </a:rPr>
              <a:t> NMAS</a:t>
            </a:r>
          </a:p>
          <a:p>
            <a:pPr lvl="1" algn="l">
              <a:buFont typeface="Wingdings" pitchFamily="2" charset="2"/>
              <a:buChar char="§"/>
            </a:pPr>
            <a:r>
              <a:rPr lang="en-US" dirty="0">
                <a:solidFill>
                  <a:srgbClr val="000000">
                    <a:lumMod val="85000"/>
                    <a:lumOff val="15000"/>
                  </a:srgbClr>
                </a:solidFill>
              </a:rPr>
              <a:t> Geometrics</a:t>
            </a:r>
          </a:p>
          <a:p>
            <a:endParaRPr lang="en-US" dirty="0"/>
          </a:p>
        </p:txBody>
      </p:sp>
      <p:pic>
        <p:nvPicPr>
          <p:cNvPr id="5"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4"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1252669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lstStyle/>
          <a:p>
            <a:pPr algn="l" eaLnBrk="1" hangingPunct="1">
              <a:defRPr/>
            </a:pPr>
            <a:r>
              <a:rPr lang="en-US" b="1" dirty="0"/>
              <a:t>Surface Preparation</a:t>
            </a:r>
          </a:p>
        </p:txBody>
      </p:sp>
      <p:graphicFrame>
        <p:nvGraphicFramePr>
          <p:cNvPr id="4" name="Content Placeholder 3"/>
          <p:cNvGraphicFramePr>
            <a:graphicFrameLocks noGrp="1"/>
          </p:cNvGraphicFramePr>
          <p:nvPr>
            <p:ph idx="1"/>
          </p:nvPr>
        </p:nvGraphicFramePr>
        <p:xfrm>
          <a:off x="1981200" y="1676400"/>
          <a:ext cx="8305800" cy="4593909"/>
        </p:xfrm>
        <a:graphic>
          <a:graphicData uri="http://schemas.openxmlformats.org/drawingml/2006/table">
            <a:tbl>
              <a:tblPr firstRow="1" bandRow="1">
                <a:tableStyleId>{00A15C55-8517-42AA-B614-E9B94910E393}</a:tableStyleId>
              </a:tblPr>
              <a:tblGrid>
                <a:gridCol w="32766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gridCol w="2076450">
                  <a:extLst>
                    <a:ext uri="{9D8B030D-6E8A-4147-A177-3AD203B41FA5}">
                      <a16:colId xmlns:a16="http://schemas.microsoft.com/office/drawing/2014/main" val="20002"/>
                    </a:ext>
                  </a:extLst>
                </a:gridCol>
                <a:gridCol w="2076450">
                  <a:extLst>
                    <a:ext uri="{9D8B030D-6E8A-4147-A177-3AD203B41FA5}">
                      <a16:colId xmlns:a16="http://schemas.microsoft.com/office/drawing/2014/main" val="20003"/>
                    </a:ext>
                  </a:extLst>
                </a:gridCol>
              </a:tblGrid>
              <a:tr h="724851">
                <a:tc>
                  <a:txBody>
                    <a:bodyPr/>
                    <a:lstStyle/>
                    <a:p>
                      <a:endParaRPr lang="en-US" sz="2400" dirty="0"/>
                    </a:p>
                  </a:txBody>
                  <a:tcPr marL="91431" marR="91431"/>
                </a:tc>
                <a:tc>
                  <a:txBody>
                    <a:bodyPr/>
                    <a:lstStyle/>
                    <a:p>
                      <a:pPr algn="ctr"/>
                      <a:r>
                        <a:rPr lang="en-US" sz="2400" dirty="0"/>
                        <a:t>Mill</a:t>
                      </a:r>
                    </a:p>
                  </a:txBody>
                  <a:tcPr marL="91431" marR="91431" anchor="b"/>
                </a:tc>
                <a:tc>
                  <a:txBody>
                    <a:bodyPr/>
                    <a:lstStyle/>
                    <a:p>
                      <a:pPr algn="ctr"/>
                      <a:r>
                        <a:rPr lang="en-US" sz="2400" dirty="0"/>
                        <a:t>Fill Cracks with Mix</a:t>
                      </a:r>
                    </a:p>
                  </a:txBody>
                  <a:tcPr marL="91431" marR="91431" anchor="b"/>
                </a:tc>
                <a:tc>
                  <a:txBody>
                    <a:bodyPr/>
                    <a:lstStyle/>
                    <a:p>
                      <a:pPr algn="ctr"/>
                      <a:r>
                        <a:rPr lang="en-US" sz="2400" dirty="0"/>
                        <a:t>Clean and Tack</a:t>
                      </a:r>
                    </a:p>
                  </a:txBody>
                  <a:tcPr marL="91431" marR="91431" anchor="b"/>
                </a:tc>
                <a:extLst>
                  <a:ext uri="{0D108BD9-81ED-4DB2-BD59-A6C34878D82A}">
                    <a16:rowId xmlns:a16="http://schemas.microsoft.com/office/drawing/2014/main" val="10000"/>
                  </a:ext>
                </a:extLst>
              </a:tr>
              <a:tr h="532132">
                <a:tc>
                  <a:txBody>
                    <a:bodyPr/>
                    <a:lstStyle/>
                    <a:p>
                      <a:pPr algn="ctr"/>
                      <a:r>
                        <a:rPr lang="en-US" sz="2400" dirty="0"/>
                        <a:t>Raveling</a:t>
                      </a:r>
                    </a:p>
                  </a:txBody>
                  <a:tcPr marL="91431" marR="91431" anchor="ctr"/>
                </a:tc>
                <a:tc>
                  <a:txBody>
                    <a:bodyPr/>
                    <a:lstStyle/>
                    <a:p>
                      <a:pPr algn="ctr"/>
                      <a:endParaRPr lang="en-US" sz="2400" dirty="0"/>
                    </a:p>
                  </a:txBody>
                  <a:tcPr marL="91431" marR="91431"/>
                </a:tc>
                <a:tc>
                  <a:txBody>
                    <a:bodyPr/>
                    <a:lstStyle/>
                    <a:p>
                      <a:pPr algn="ctr"/>
                      <a:endParaRPr lang="en-US" sz="2400"/>
                    </a:p>
                  </a:txBody>
                  <a:tcPr marL="91431" marR="91431"/>
                </a:tc>
                <a:tc>
                  <a:txBody>
                    <a:bodyPr/>
                    <a:lstStyle/>
                    <a:p>
                      <a:pPr algn="ctr"/>
                      <a:endParaRPr lang="en-US" sz="2400" dirty="0"/>
                    </a:p>
                  </a:txBody>
                  <a:tcPr marL="91431" marR="91431"/>
                </a:tc>
                <a:extLst>
                  <a:ext uri="{0D108BD9-81ED-4DB2-BD59-A6C34878D82A}">
                    <a16:rowId xmlns:a16="http://schemas.microsoft.com/office/drawing/2014/main" val="10001"/>
                  </a:ext>
                </a:extLst>
              </a:tr>
              <a:tr h="724851">
                <a:tc>
                  <a:txBody>
                    <a:bodyPr/>
                    <a:lstStyle/>
                    <a:p>
                      <a:pPr algn="ctr"/>
                      <a:r>
                        <a:rPr lang="en-US" sz="2400" dirty="0"/>
                        <a:t>Long. Crack – not in </a:t>
                      </a:r>
                      <a:r>
                        <a:rPr lang="en-US" sz="2400" dirty="0" err="1"/>
                        <a:t>w.p</a:t>
                      </a:r>
                      <a:r>
                        <a:rPr lang="en-US" sz="2400" dirty="0"/>
                        <a:t>.</a:t>
                      </a:r>
                    </a:p>
                  </a:txBody>
                  <a:tcPr marL="91431" marR="91431" anchor="ctr"/>
                </a:tc>
                <a:tc>
                  <a:txBody>
                    <a:bodyPr/>
                    <a:lstStyle/>
                    <a:p>
                      <a:pPr algn="ctr"/>
                      <a:endParaRPr lang="en-US" sz="2400" dirty="0"/>
                    </a:p>
                  </a:txBody>
                  <a:tcPr marL="91431" marR="91431"/>
                </a:tc>
                <a:tc>
                  <a:txBody>
                    <a:bodyPr/>
                    <a:lstStyle/>
                    <a:p>
                      <a:pPr algn="ctr"/>
                      <a:endParaRPr lang="en-US" sz="2400" dirty="0"/>
                    </a:p>
                  </a:txBody>
                  <a:tcPr marL="91431" marR="91431"/>
                </a:tc>
                <a:tc>
                  <a:txBody>
                    <a:bodyPr/>
                    <a:lstStyle/>
                    <a:p>
                      <a:pPr algn="ctr"/>
                      <a:endParaRPr lang="en-US" sz="2400" dirty="0"/>
                    </a:p>
                  </a:txBody>
                  <a:tcPr marL="91431" marR="91431"/>
                </a:tc>
                <a:extLst>
                  <a:ext uri="{0D108BD9-81ED-4DB2-BD59-A6C34878D82A}">
                    <a16:rowId xmlns:a16="http://schemas.microsoft.com/office/drawing/2014/main" val="10002"/>
                  </a:ext>
                </a:extLst>
              </a:tr>
              <a:tr h="724851">
                <a:tc>
                  <a:txBody>
                    <a:bodyPr/>
                    <a:lstStyle/>
                    <a:p>
                      <a:pPr algn="ctr"/>
                      <a:r>
                        <a:rPr lang="en-US" sz="2400" dirty="0"/>
                        <a:t>Long. Crack – </a:t>
                      </a:r>
                      <a:r>
                        <a:rPr lang="en-US" sz="2400" dirty="0" err="1"/>
                        <a:t>w.p</a:t>
                      </a:r>
                      <a:r>
                        <a:rPr lang="en-US" sz="2400" dirty="0"/>
                        <a:t>.</a:t>
                      </a:r>
                    </a:p>
                  </a:txBody>
                  <a:tcPr marL="91431" marR="91431" anchor="ctr"/>
                </a:tc>
                <a:tc>
                  <a:txBody>
                    <a:bodyPr/>
                    <a:lstStyle/>
                    <a:p>
                      <a:pPr algn="ctr"/>
                      <a:endParaRPr lang="en-US" sz="2400" dirty="0"/>
                    </a:p>
                  </a:txBody>
                  <a:tcPr marL="91431" marR="91431"/>
                </a:tc>
                <a:tc>
                  <a:txBody>
                    <a:bodyPr/>
                    <a:lstStyle/>
                    <a:p>
                      <a:pPr algn="ctr"/>
                      <a:endParaRPr lang="en-US" sz="2400" dirty="0"/>
                    </a:p>
                  </a:txBody>
                  <a:tcPr marL="91431" marR="91431"/>
                </a:tc>
                <a:tc>
                  <a:txBody>
                    <a:bodyPr/>
                    <a:lstStyle/>
                    <a:p>
                      <a:pPr algn="ctr"/>
                      <a:endParaRPr lang="en-US" sz="2400"/>
                    </a:p>
                  </a:txBody>
                  <a:tcPr marL="91431" marR="91431"/>
                </a:tc>
                <a:extLst>
                  <a:ext uri="{0D108BD9-81ED-4DB2-BD59-A6C34878D82A}">
                    <a16:rowId xmlns:a16="http://schemas.microsoft.com/office/drawing/2014/main" val="10003"/>
                  </a:ext>
                </a:extLst>
              </a:tr>
              <a:tr h="724851">
                <a:tc>
                  <a:txBody>
                    <a:bodyPr/>
                    <a:lstStyle/>
                    <a:p>
                      <a:pPr algn="ctr"/>
                      <a:r>
                        <a:rPr lang="en-US" sz="2400" dirty="0"/>
                        <a:t>Transverse Crack</a:t>
                      </a:r>
                    </a:p>
                  </a:txBody>
                  <a:tcPr marL="91431" marR="91431" anchor="ctr"/>
                </a:tc>
                <a:tc>
                  <a:txBody>
                    <a:bodyPr/>
                    <a:lstStyle/>
                    <a:p>
                      <a:pPr algn="ctr"/>
                      <a:endParaRPr lang="en-US" sz="2400" dirty="0"/>
                    </a:p>
                  </a:txBody>
                  <a:tcPr marL="91431" marR="91431"/>
                </a:tc>
                <a:tc>
                  <a:txBody>
                    <a:bodyPr/>
                    <a:lstStyle/>
                    <a:p>
                      <a:pPr algn="ctr"/>
                      <a:endParaRPr lang="en-US" sz="2400"/>
                    </a:p>
                  </a:txBody>
                  <a:tcPr marL="91431" marR="91431"/>
                </a:tc>
                <a:tc>
                  <a:txBody>
                    <a:bodyPr/>
                    <a:lstStyle/>
                    <a:p>
                      <a:pPr algn="ctr"/>
                      <a:endParaRPr lang="en-US" sz="2400"/>
                    </a:p>
                  </a:txBody>
                  <a:tcPr marL="91431" marR="91431"/>
                </a:tc>
                <a:extLst>
                  <a:ext uri="{0D108BD9-81ED-4DB2-BD59-A6C34878D82A}">
                    <a16:rowId xmlns:a16="http://schemas.microsoft.com/office/drawing/2014/main" val="10004"/>
                  </a:ext>
                </a:extLst>
              </a:tr>
              <a:tr h="532132">
                <a:tc>
                  <a:txBody>
                    <a:bodyPr/>
                    <a:lstStyle/>
                    <a:p>
                      <a:pPr algn="ctr"/>
                      <a:r>
                        <a:rPr lang="en-US" sz="2400" dirty="0"/>
                        <a:t>Alligator Crack</a:t>
                      </a:r>
                    </a:p>
                  </a:txBody>
                  <a:tcPr marL="91431" marR="91431" anchor="ctr"/>
                </a:tc>
                <a:tc>
                  <a:txBody>
                    <a:bodyPr/>
                    <a:lstStyle/>
                    <a:p>
                      <a:pPr algn="ctr"/>
                      <a:endParaRPr lang="en-US" sz="2400" dirty="0"/>
                    </a:p>
                  </a:txBody>
                  <a:tcPr marL="91431" marR="91431"/>
                </a:tc>
                <a:tc>
                  <a:txBody>
                    <a:bodyPr/>
                    <a:lstStyle/>
                    <a:p>
                      <a:pPr algn="ctr"/>
                      <a:endParaRPr lang="en-US" sz="2400" dirty="0"/>
                    </a:p>
                  </a:txBody>
                  <a:tcPr marL="91431" marR="91431"/>
                </a:tc>
                <a:tc>
                  <a:txBody>
                    <a:bodyPr/>
                    <a:lstStyle/>
                    <a:p>
                      <a:pPr algn="ctr"/>
                      <a:endParaRPr lang="en-US" sz="2400" dirty="0"/>
                    </a:p>
                  </a:txBody>
                  <a:tcPr marL="91431" marR="91431"/>
                </a:tc>
                <a:extLst>
                  <a:ext uri="{0D108BD9-81ED-4DB2-BD59-A6C34878D82A}">
                    <a16:rowId xmlns:a16="http://schemas.microsoft.com/office/drawing/2014/main" val="10005"/>
                  </a:ext>
                </a:extLst>
              </a:tr>
              <a:tr h="532132">
                <a:tc>
                  <a:txBody>
                    <a:bodyPr/>
                    <a:lstStyle/>
                    <a:p>
                      <a:pPr algn="ctr"/>
                      <a:r>
                        <a:rPr lang="en-US" sz="2400" dirty="0"/>
                        <a:t>Rutting</a:t>
                      </a:r>
                    </a:p>
                  </a:txBody>
                  <a:tcPr marL="91431" marR="91431" anchor="ctr"/>
                </a:tc>
                <a:tc>
                  <a:txBody>
                    <a:bodyPr/>
                    <a:lstStyle/>
                    <a:p>
                      <a:pPr algn="ctr"/>
                      <a:endParaRPr lang="en-US" sz="2400"/>
                    </a:p>
                  </a:txBody>
                  <a:tcPr marL="91431" marR="91431"/>
                </a:tc>
                <a:tc>
                  <a:txBody>
                    <a:bodyPr/>
                    <a:lstStyle/>
                    <a:p>
                      <a:pPr algn="ctr"/>
                      <a:endParaRPr lang="en-US" sz="2400" dirty="0"/>
                    </a:p>
                  </a:txBody>
                  <a:tcPr marL="91431" marR="91431"/>
                </a:tc>
                <a:tc>
                  <a:txBody>
                    <a:bodyPr/>
                    <a:lstStyle/>
                    <a:p>
                      <a:pPr algn="ctr"/>
                      <a:endParaRPr lang="en-US" sz="2400" dirty="0"/>
                    </a:p>
                  </a:txBody>
                  <a:tcPr marL="91431" marR="91431"/>
                </a:tc>
                <a:extLst>
                  <a:ext uri="{0D108BD9-81ED-4DB2-BD59-A6C34878D82A}">
                    <a16:rowId xmlns:a16="http://schemas.microsoft.com/office/drawing/2014/main" val="10006"/>
                  </a:ext>
                </a:extLst>
              </a:tr>
            </a:tbl>
          </a:graphicData>
        </a:graphic>
      </p:graphicFrame>
      <p:pic>
        <p:nvPicPr>
          <p:cNvPr id="2462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9188" y="2473327"/>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91564" y="3836989"/>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9188" y="4646614"/>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91563" y="5241926"/>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9187" y="5730876"/>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8126" y="5241926"/>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3200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1486" y="4770438"/>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4487" y="394335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475297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3526" y="5835651"/>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26488" y="3114677"/>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1963" y="3941763"/>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1962" y="3200401"/>
            <a:ext cx="3651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750442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Thinlay Examples</a:t>
            </a:r>
          </a:p>
        </p:txBody>
      </p:sp>
      <p:sp>
        <p:nvSpPr>
          <p:cNvPr id="3" name="Content Placeholder 2"/>
          <p:cNvSpPr>
            <a:spLocks noGrp="1"/>
          </p:cNvSpPr>
          <p:nvPr>
            <p:ph idx="1"/>
          </p:nvPr>
        </p:nvSpPr>
        <p:spPr>
          <a:xfrm>
            <a:off x="228600" y="1600203"/>
            <a:ext cx="6324600" cy="4770679"/>
          </a:xfrm>
        </p:spPr>
        <p:txBody>
          <a:bodyPr>
            <a:normAutofit fontScale="77500" lnSpcReduction="20000"/>
          </a:bodyPr>
          <a:lstStyle/>
          <a:p>
            <a:r>
              <a:rPr lang="en-US" dirty="0"/>
              <a:t>Ohio </a:t>
            </a:r>
            <a:r>
              <a:rPr lang="en-US" dirty="0" err="1"/>
              <a:t>Smoothseal</a:t>
            </a:r>
            <a:endParaRPr lang="en-US" dirty="0"/>
          </a:p>
          <a:p>
            <a:pPr lvl="1"/>
            <a:r>
              <a:rPr lang="en-US" dirty="0"/>
              <a:t>Type A  - recipe (all traffic)</a:t>
            </a:r>
          </a:p>
          <a:p>
            <a:pPr lvl="2"/>
            <a:r>
              <a:rPr lang="en-US" dirty="0"/>
              <a:t>PG 76-22 (8.5% SBS)</a:t>
            </a:r>
          </a:p>
          <a:p>
            <a:pPr lvl="2"/>
            <a:r>
              <a:rPr lang="en-US" dirty="0"/>
              <a:t>PG 64-22 (5.5% SBR)</a:t>
            </a:r>
          </a:p>
          <a:p>
            <a:pPr lvl="2"/>
            <a:r>
              <a:rPr lang="en-US" dirty="0"/>
              <a:t>Thickness 5/8” &lt; thickness &lt; 1 1/8” </a:t>
            </a:r>
          </a:p>
          <a:p>
            <a:pPr lvl="1"/>
            <a:r>
              <a:rPr lang="en-US" dirty="0"/>
              <a:t>Type B – </a:t>
            </a:r>
            <a:r>
              <a:rPr lang="en-US" dirty="0" err="1"/>
              <a:t>volumetrics</a:t>
            </a:r>
            <a:endParaRPr lang="en-US" dirty="0"/>
          </a:p>
          <a:p>
            <a:pPr lvl="2"/>
            <a:r>
              <a:rPr lang="en-US" dirty="0"/>
              <a:t>½-inch max. sized coarse </a:t>
            </a:r>
            <a:r>
              <a:rPr lang="en-US" dirty="0" err="1"/>
              <a:t>agg</a:t>
            </a:r>
            <a:r>
              <a:rPr lang="en-US" dirty="0"/>
              <a:t>. </a:t>
            </a:r>
          </a:p>
          <a:p>
            <a:pPr lvl="2"/>
            <a:r>
              <a:rPr lang="en-US" dirty="0"/>
              <a:t>min. polymer binder content of 6.4%</a:t>
            </a:r>
          </a:p>
          <a:p>
            <a:pPr lvl="2"/>
            <a:r>
              <a:rPr lang="en-US" dirty="0"/>
              <a:t>PG 76-22 (8.5% SBS)</a:t>
            </a:r>
          </a:p>
          <a:p>
            <a:pPr lvl="2"/>
            <a:r>
              <a:rPr lang="en-US" dirty="0"/>
              <a:t>PG 64-22 (5.5% SBR)</a:t>
            </a:r>
          </a:p>
          <a:p>
            <a:pPr lvl="2"/>
            <a:r>
              <a:rPr lang="en-US" dirty="0">
                <a:solidFill>
                  <a:prstClr val="black"/>
                </a:solidFill>
                <a:latin typeface="Lucida Sans"/>
              </a:rPr>
              <a:t>Thickness: 3/4” &lt; thickness &lt; 1 1/2”</a:t>
            </a:r>
          </a:p>
          <a:p>
            <a:pPr lvl="2"/>
            <a:endParaRPr lang="en-US" dirty="0"/>
          </a:p>
          <a:p>
            <a:pPr lvl="1"/>
            <a:r>
              <a:rPr lang="en-US" dirty="0"/>
              <a:t>“They should last 12 to 15 years, if they’re placed on the right pavement.” ODOT</a:t>
            </a:r>
            <a:br>
              <a:rPr lang="en-US" dirty="0"/>
            </a:br>
            <a:endParaRPr lang="en-US" dirty="0"/>
          </a:p>
          <a:p>
            <a:pPr lvl="1"/>
            <a:endParaRPr lang="en-US" dirty="0"/>
          </a:p>
        </p:txBody>
      </p:sp>
      <p:pic>
        <p:nvPicPr>
          <p:cNvPr id="4" name="Picture 96" descr="DSC0490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01000" y="1266825"/>
            <a:ext cx="3390900" cy="254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86" descr="smoothseal - englewood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3962400"/>
            <a:ext cx="3771900" cy="2408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10" descr="oapa logo transparent1.tif"/>
          <p:cNvPicPr>
            <a:picLocks noChangeAspect="1"/>
          </p:cNvPicPr>
          <p:nvPr/>
        </p:nvPicPr>
        <p:blipFill>
          <a:blip r:embed="rId4" cstate="print"/>
          <a:srcRect/>
          <a:stretch>
            <a:fillRect/>
          </a:stretch>
        </p:blipFill>
        <p:spPr bwMode="auto">
          <a:xfrm>
            <a:off x="0" y="5715000"/>
            <a:ext cx="1295400" cy="990600"/>
          </a:xfrm>
          <a:prstGeom prst="rect">
            <a:avLst/>
          </a:prstGeom>
          <a:noFill/>
          <a:ln w="9525">
            <a:noFill/>
            <a:miter lim="800000"/>
            <a:headEnd/>
            <a:tailEnd/>
          </a:ln>
        </p:spPr>
      </p:pic>
    </p:spTree>
    <p:extLst>
      <p:ext uri="{BB962C8B-B14F-4D97-AF65-F5344CB8AC3E}">
        <p14:creationId xmlns:p14="http://schemas.microsoft.com/office/powerpoint/2010/main" val="31163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Thinlay Examples</a:t>
            </a:r>
          </a:p>
        </p:txBody>
      </p:sp>
      <p:sp>
        <p:nvSpPr>
          <p:cNvPr id="3" name="Content Placeholder 2"/>
          <p:cNvSpPr>
            <a:spLocks noGrp="1"/>
          </p:cNvSpPr>
          <p:nvPr>
            <p:ph idx="1"/>
          </p:nvPr>
        </p:nvSpPr>
        <p:spPr>
          <a:xfrm>
            <a:off x="609600" y="1371600"/>
            <a:ext cx="10972800" cy="4952999"/>
          </a:xfrm>
        </p:spPr>
        <p:txBody>
          <a:bodyPr>
            <a:normAutofit fontScale="77500" lnSpcReduction="20000"/>
          </a:bodyPr>
          <a:lstStyle/>
          <a:p>
            <a:r>
              <a:rPr lang="en-US" dirty="0"/>
              <a:t>New Jersey (5 Tools)</a:t>
            </a:r>
          </a:p>
          <a:p>
            <a:pPr lvl="1"/>
            <a:r>
              <a:rPr lang="en-US" dirty="0"/>
              <a:t>high-performance thin overlay (HPTO)</a:t>
            </a:r>
          </a:p>
          <a:p>
            <a:pPr lvl="2"/>
            <a:r>
              <a:rPr lang="en-US" dirty="0"/>
              <a:t>100% passing 3/8”</a:t>
            </a:r>
          </a:p>
          <a:p>
            <a:pPr lvl="2"/>
            <a:r>
              <a:rPr lang="en-US" dirty="0"/>
              <a:t>PG 64E-22</a:t>
            </a:r>
          </a:p>
          <a:p>
            <a:pPr lvl="2"/>
            <a:r>
              <a:rPr lang="en-US" dirty="0"/>
              <a:t>APA for mix design and production</a:t>
            </a:r>
          </a:p>
          <a:p>
            <a:pPr lvl="2"/>
            <a:r>
              <a:rPr lang="en-US" dirty="0"/>
              <a:t>No RAP/RAS</a:t>
            </a:r>
          </a:p>
          <a:p>
            <a:pPr lvl="2"/>
            <a:r>
              <a:rPr lang="en-US" dirty="0"/>
              <a:t>Minimum 7% AC</a:t>
            </a:r>
          </a:p>
          <a:p>
            <a:pPr lvl="1"/>
            <a:r>
              <a:rPr lang="en-US" dirty="0"/>
              <a:t>ultra-thin friction course</a:t>
            </a:r>
          </a:p>
          <a:p>
            <a:pPr lvl="2"/>
            <a:r>
              <a:rPr lang="en-US" dirty="0"/>
              <a:t>100% passing ½”</a:t>
            </a:r>
          </a:p>
          <a:p>
            <a:pPr lvl="2"/>
            <a:r>
              <a:rPr lang="en-US" dirty="0"/>
              <a:t>PG 64E-22</a:t>
            </a:r>
          </a:p>
          <a:p>
            <a:pPr lvl="2"/>
            <a:r>
              <a:rPr lang="en-US" dirty="0"/>
              <a:t>AC 4.9-6.0%</a:t>
            </a:r>
          </a:p>
          <a:p>
            <a:pPr lvl="2"/>
            <a:r>
              <a:rPr lang="en-US" dirty="0"/>
              <a:t>No RAP</a:t>
            </a:r>
          </a:p>
          <a:p>
            <a:pPr lvl="1"/>
            <a:r>
              <a:rPr lang="en-US" b="1" dirty="0"/>
              <a:t>stone-matrix asphalt (SMA) 9.5-mm surface course</a:t>
            </a:r>
          </a:p>
          <a:p>
            <a:pPr lvl="1"/>
            <a:r>
              <a:rPr lang="en-US" dirty="0"/>
              <a:t>modified open-graded surface course (MOGFC)</a:t>
            </a:r>
          </a:p>
          <a:p>
            <a:pPr lvl="1"/>
            <a:r>
              <a:rPr lang="en-US" dirty="0"/>
              <a:t>asphalt rubber open-graded friction course</a:t>
            </a:r>
          </a:p>
          <a:p>
            <a:endParaRPr lang="en-US" dirty="0"/>
          </a:p>
        </p:txBody>
      </p:sp>
      <p:pic>
        <p:nvPicPr>
          <p:cNvPr id="4" name="Picture 10" descr="oapa logo transparent1.tif"/>
          <p:cNvPicPr>
            <a:picLocks noChangeAspect="1"/>
          </p:cNvPicPr>
          <p:nvPr/>
        </p:nvPicPr>
        <p:blipFill>
          <a:blip r:embed="rId2" cstate="print"/>
          <a:srcRect/>
          <a:stretch>
            <a:fillRect/>
          </a:stretch>
        </p:blipFill>
        <p:spPr bwMode="auto">
          <a:xfrm>
            <a:off x="0" y="5715000"/>
            <a:ext cx="1371600" cy="1066800"/>
          </a:xfrm>
          <a:prstGeom prst="rect">
            <a:avLst/>
          </a:prstGeom>
          <a:noFill/>
          <a:ln w="9525">
            <a:noFill/>
            <a:miter lim="800000"/>
            <a:headEnd/>
            <a:tailEnd/>
          </a:ln>
        </p:spPr>
      </p:pic>
    </p:spTree>
    <p:extLst>
      <p:ext uri="{BB962C8B-B14F-4D97-AF65-F5344CB8AC3E}">
        <p14:creationId xmlns:p14="http://schemas.microsoft.com/office/powerpoint/2010/main" val="597106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Texas TOM and UT Mixes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295400"/>
            <a:ext cx="9372600" cy="5244429"/>
          </a:xfrm>
          <a:prstGeom prst="rect">
            <a:avLst/>
          </a:prstGeom>
        </p:spPr>
      </p:pic>
      <p:pic>
        <p:nvPicPr>
          <p:cNvPr id="5" name="Picture 10" descr="oapa logo transparent1.tif"/>
          <p:cNvPicPr>
            <a:picLocks noChangeAspect="1"/>
          </p:cNvPicPr>
          <p:nvPr/>
        </p:nvPicPr>
        <p:blipFill>
          <a:blip r:embed="rId3" cstate="print"/>
          <a:srcRect/>
          <a:stretch>
            <a:fillRect/>
          </a:stretch>
        </p:blipFill>
        <p:spPr bwMode="auto">
          <a:xfrm>
            <a:off x="152400" y="152400"/>
            <a:ext cx="1371600" cy="1066800"/>
          </a:xfrm>
          <a:prstGeom prst="rect">
            <a:avLst/>
          </a:prstGeom>
          <a:noFill/>
          <a:ln w="9525">
            <a:noFill/>
            <a:miter lim="800000"/>
            <a:headEnd/>
            <a:tailEnd/>
          </a:ln>
        </p:spPr>
      </p:pic>
    </p:spTree>
    <p:extLst>
      <p:ext uri="{BB962C8B-B14F-4D97-AF65-F5344CB8AC3E}">
        <p14:creationId xmlns:p14="http://schemas.microsoft.com/office/powerpoint/2010/main" val="2119960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Texas TOM and UT Mixes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480" y="1219200"/>
            <a:ext cx="5516880" cy="187025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3041706"/>
            <a:ext cx="5486400" cy="14415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5501" y="1230949"/>
            <a:ext cx="4229100" cy="1492219"/>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2953069"/>
            <a:ext cx="4739899" cy="1492062"/>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 y="4495800"/>
            <a:ext cx="5440446" cy="202594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05501" y="4518660"/>
            <a:ext cx="4800600" cy="1468269"/>
          </a:xfrm>
          <a:prstGeom prst="rect">
            <a:avLst/>
          </a:prstGeom>
        </p:spPr>
      </p:pic>
      <p:pic>
        <p:nvPicPr>
          <p:cNvPr id="10" name="Picture 10" descr="oapa logo transparent1.tif"/>
          <p:cNvPicPr>
            <a:picLocks noChangeAspect="1"/>
          </p:cNvPicPr>
          <p:nvPr/>
        </p:nvPicPr>
        <p:blipFill>
          <a:blip r:embed="rId8" cstate="print"/>
          <a:srcRect/>
          <a:stretch>
            <a:fillRect/>
          </a:stretch>
        </p:blipFill>
        <p:spPr bwMode="auto">
          <a:xfrm>
            <a:off x="152400" y="0"/>
            <a:ext cx="1371600" cy="1066800"/>
          </a:xfrm>
          <a:prstGeom prst="rect">
            <a:avLst/>
          </a:prstGeom>
          <a:noFill/>
          <a:ln w="9525">
            <a:noFill/>
            <a:miter lim="800000"/>
            <a:headEnd/>
            <a:tailEnd/>
          </a:ln>
        </p:spPr>
      </p:pic>
    </p:spTree>
    <p:extLst>
      <p:ext uri="{BB962C8B-B14F-4D97-AF65-F5344CB8AC3E}">
        <p14:creationId xmlns:p14="http://schemas.microsoft.com/office/powerpoint/2010/main" val="3749742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lstStyle/>
          <a:p>
            <a:pPr algn="l" eaLnBrk="1" hangingPunct="1">
              <a:defRPr/>
            </a:pPr>
            <a:r>
              <a:rPr lang="en-US" b="1" dirty="0"/>
              <a:t>Materials Selection - RAP</a:t>
            </a:r>
          </a:p>
        </p:txBody>
      </p:sp>
      <p:sp>
        <p:nvSpPr>
          <p:cNvPr id="29699" name="Content Placeholder 2"/>
          <p:cNvSpPr>
            <a:spLocks noGrp="1"/>
          </p:cNvSpPr>
          <p:nvPr>
            <p:ph idx="1"/>
          </p:nvPr>
        </p:nvSpPr>
        <p:spPr>
          <a:xfrm>
            <a:off x="533400" y="1600201"/>
            <a:ext cx="5715000" cy="4708525"/>
          </a:xfrm>
        </p:spPr>
        <p:txBody>
          <a:bodyPr/>
          <a:lstStyle/>
          <a:p>
            <a:pPr eaLnBrk="1" hangingPunct="1">
              <a:buFont typeface="Wingdings" pitchFamily="2" charset="2"/>
              <a:buChar char="Ø"/>
            </a:pPr>
            <a:r>
              <a:rPr lang="en-US" sz="2400" dirty="0"/>
              <a:t>Small NMAS mixes should utilized fine RAP</a:t>
            </a:r>
          </a:p>
          <a:p>
            <a:pPr eaLnBrk="1" hangingPunct="1">
              <a:buFont typeface="Wingdings" pitchFamily="2" charset="2"/>
              <a:buChar char="Ø"/>
            </a:pPr>
            <a:r>
              <a:rPr lang="en-US" sz="2400" dirty="0"/>
              <a:t>RAP or RAS will help</a:t>
            </a:r>
          </a:p>
          <a:p>
            <a:pPr lvl="1" eaLnBrk="1" hangingPunct="1">
              <a:buFont typeface="Wingdings" pitchFamily="2" charset="2"/>
              <a:buChar char="§"/>
            </a:pPr>
            <a:r>
              <a:rPr lang="en-US" sz="2400" dirty="0"/>
              <a:t>Stabilize cost by reducing added asphalt and added aggregate</a:t>
            </a:r>
          </a:p>
          <a:p>
            <a:pPr lvl="1" eaLnBrk="1" hangingPunct="1">
              <a:buFont typeface="Wingdings" pitchFamily="2" charset="2"/>
              <a:buChar char="§"/>
            </a:pPr>
            <a:r>
              <a:rPr lang="en-US" sz="2400" dirty="0"/>
              <a:t>Prevent rutting</a:t>
            </a:r>
          </a:p>
          <a:p>
            <a:pPr lvl="1" eaLnBrk="1" hangingPunct="1">
              <a:buFont typeface="Wingdings" pitchFamily="2" charset="2"/>
              <a:buChar char="§"/>
            </a:pPr>
            <a:r>
              <a:rPr lang="en-US" sz="2400" dirty="0"/>
              <a:t>Prevent scuffing</a:t>
            </a:r>
          </a:p>
          <a:p>
            <a:pPr eaLnBrk="1" hangingPunct="1">
              <a:buFont typeface="Wingdings" pitchFamily="2" charset="2"/>
              <a:buChar char="Ø"/>
            </a:pPr>
            <a:r>
              <a:rPr lang="en-US" sz="2400" dirty="0"/>
              <a:t>Use maximum allowable while maintaining gradation and </a:t>
            </a:r>
            <a:r>
              <a:rPr lang="en-US" sz="2400" dirty="0" err="1"/>
              <a:t>volumetrics</a:t>
            </a:r>
            <a:endParaRPr lang="en-US" sz="2400" dirty="0"/>
          </a:p>
        </p:txBody>
      </p:sp>
      <p:pic>
        <p:nvPicPr>
          <p:cNvPr id="2970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1" y="2133600"/>
            <a:ext cx="4314825" cy="32004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5" name="Up Arrow 4"/>
          <p:cNvSpPr/>
          <p:nvPr/>
        </p:nvSpPr>
        <p:spPr>
          <a:xfrm>
            <a:off x="9067800" y="4876800"/>
            <a:ext cx="762000" cy="9144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pic>
        <p:nvPicPr>
          <p:cNvPr id="7" name="Picture 1" descr="E:\aapalogo1.png"/>
          <p:cNvPicPr>
            <a:picLocks noChangeAspect="1" noChangeArrowheads="1"/>
          </p:cNvPicPr>
          <p:nvPr/>
        </p:nvPicPr>
        <p:blipFill>
          <a:blip r:embed="rId5"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3238551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45% RAP</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10309226" y="6591300"/>
            <a:ext cx="282575" cy="266700"/>
          </a:xfrm>
          <a:prstGeom prst="rect">
            <a:avLst/>
          </a:prstGeom>
        </p:spPr>
        <p:txBody>
          <a:bodyPr/>
          <a:lstStyle/>
          <a:p>
            <a:pPr>
              <a:defRPr/>
            </a:pPr>
            <a:fld id="{3C479EA1-6BCD-4E96-8299-16F218A487FD}" type="slidenum">
              <a:rPr lang="en-US" smtClean="0"/>
              <a:pPr>
                <a:defRPr/>
              </a:pPr>
              <a:t>37</a:t>
            </a:fld>
            <a:endParaRPr lang="en-US"/>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05000" y="1434662"/>
            <a:ext cx="8001000" cy="496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3396020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45% RAP</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10309226" y="6591300"/>
            <a:ext cx="282575" cy="266700"/>
          </a:xfrm>
          <a:prstGeom prst="rect">
            <a:avLst/>
          </a:prstGeom>
        </p:spPr>
        <p:txBody>
          <a:bodyPr/>
          <a:lstStyle/>
          <a:p>
            <a:pPr>
              <a:defRPr/>
            </a:pPr>
            <a:fld id="{3C479EA1-6BCD-4E96-8299-16F218A487FD}" type="slidenum">
              <a:rPr lang="en-US" smtClean="0"/>
              <a:pPr>
                <a:defRPr/>
              </a:pPr>
              <a:t>38</a:t>
            </a:fld>
            <a:endParaRPr lang="en-US"/>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05000" y="1365131"/>
            <a:ext cx="8458200" cy="535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3976915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NAPA/SAPA PEC Thinlay w/ High RAP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25854"/>
              </p:ext>
            </p:extLst>
          </p:nvPr>
        </p:nvGraphicFramePr>
        <p:xfrm>
          <a:off x="609600" y="1600200"/>
          <a:ext cx="10972800" cy="4113213"/>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192778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b="1" dirty="0"/>
              <a:t>Benefits of Thin Asphalt Overlays</a:t>
            </a:r>
          </a:p>
        </p:txBody>
      </p:sp>
      <p:sp>
        <p:nvSpPr>
          <p:cNvPr id="7" name="Content Placeholder 3"/>
          <p:cNvSpPr txBox="1">
            <a:spLocks/>
          </p:cNvSpPr>
          <p:nvPr/>
        </p:nvSpPr>
        <p:spPr bwMode="auto">
          <a:xfrm>
            <a:off x="609600" y="1600201"/>
            <a:ext cx="5410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342900" indent="-342900" algn="ctr" rtl="0" eaLnBrk="1" fontAlgn="base" hangingPunct="1">
              <a:spcBef>
                <a:spcPts val="800"/>
              </a:spcBef>
              <a:spcAft>
                <a:spcPct val="0"/>
              </a:spcAft>
              <a:buChar char="•"/>
              <a:defRPr sz="2800">
                <a:solidFill>
                  <a:schemeClr val="tx1">
                    <a:lumMod val="85000"/>
                    <a:lumOff val="15000"/>
                  </a:schemeClr>
                </a:solidFill>
                <a:latin typeface="+mn-lt"/>
                <a:ea typeface="+mn-ea"/>
                <a:cs typeface="+mn-cs"/>
                <a:sym typeface="Lucida Grande"/>
              </a:defRPr>
            </a:lvl1pPr>
            <a:lvl2pPr marL="419100" indent="38100" algn="ctr" rtl="0" eaLnBrk="1" fontAlgn="base" hangingPunct="1">
              <a:spcBef>
                <a:spcPts val="700"/>
              </a:spcBef>
              <a:spcAft>
                <a:spcPct val="0"/>
              </a:spcAft>
              <a:buChar char="–"/>
              <a:defRPr sz="2400">
                <a:solidFill>
                  <a:schemeClr val="tx1">
                    <a:lumMod val="85000"/>
                    <a:lumOff val="15000"/>
                  </a:schemeClr>
                </a:solidFill>
                <a:latin typeface="+mn-lt"/>
                <a:ea typeface="+mn-ea"/>
                <a:cs typeface="+mn-cs"/>
                <a:sym typeface="Lucida Grande"/>
              </a:defRPr>
            </a:lvl2pPr>
            <a:lvl3pPr marL="876300" indent="38100" algn="ctr" rtl="0" eaLnBrk="1" fontAlgn="base" hangingPunct="1">
              <a:spcBef>
                <a:spcPts val="600"/>
              </a:spcBef>
              <a:spcAft>
                <a:spcPct val="0"/>
              </a:spcAft>
              <a:buChar char="•"/>
              <a:defRPr sz="2000">
                <a:solidFill>
                  <a:schemeClr val="tx1">
                    <a:lumMod val="85000"/>
                    <a:lumOff val="15000"/>
                  </a:schemeClr>
                </a:solidFill>
                <a:latin typeface="+mn-lt"/>
                <a:ea typeface="+mn-ea"/>
                <a:cs typeface="+mn-cs"/>
                <a:sym typeface="Lucida Grande"/>
              </a:defRPr>
            </a:lvl3pPr>
            <a:lvl4pPr marL="1333500" indent="38100" algn="ctr" rtl="0" eaLnBrk="1" fontAlgn="base" hangingPunct="1">
              <a:spcBef>
                <a:spcPts val="500"/>
              </a:spcBef>
              <a:spcAft>
                <a:spcPct val="0"/>
              </a:spcAft>
              <a:buChar char="–"/>
              <a:defRPr sz="1800">
                <a:solidFill>
                  <a:schemeClr val="tx1">
                    <a:lumMod val="85000"/>
                    <a:lumOff val="15000"/>
                  </a:schemeClr>
                </a:solidFill>
                <a:latin typeface="+mn-lt"/>
                <a:ea typeface="+mn-ea"/>
                <a:cs typeface="+mn-cs"/>
                <a:sym typeface="Lucida Grande"/>
              </a:defRPr>
            </a:lvl4pPr>
            <a:lvl5pPr marL="1790700" indent="38100" algn="ctr" rtl="0" eaLnBrk="1" fontAlgn="base" hangingPunct="1">
              <a:spcBef>
                <a:spcPts val="500"/>
              </a:spcBef>
              <a:spcAft>
                <a:spcPct val="0"/>
              </a:spcAft>
              <a:buChar char="»"/>
              <a:defRPr sz="1800">
                <a:solidFill>
                  <a:schemeClr val="tx1">
                    <a:lumMod val="85000"/>
                    <a:lumOff val="15000"/>
                  </a:schemeClr>
                </a:solidFill>
                <a:latin typeface="+mn-lt"/>
                <a:ea typeface="+mn-ea"/>
                <a:cs typeface="+mn-cs"/>
                <a:sym typeface="Lucida Grande"/>
              </a:defRPr>
            </a:lvl5pPr>
            <a:lvl6pPr marL="2247900" algn="ctr" rtl="0" eaLnBrk="1" fontAlgn="base" hangingPunct="1">
              <a:spcBef>
                <a:spcPts val="500"/>
              </a:spcBef>
              <a:spcAft>
                <a:spcPct val="0"/>
              </a:spcAft>
              <a:defRPr sz="1800">
                <a:solidFill>
                  <a:srgbClr val="878787"/>
                </a:solidFill>
                <a:latin typeface="+mn-lt"/>
                <a:ea typeface="+mn-ea"/>
                <a:cs typeface="+mn-cs"/>
                <a:sym typeface="Lucida Grande" charset="0"/>
              </a:defRPr>
            </a:lvl6pPr>
            <a:lvl7pPr marL="2705100" algn="ctr" rtl="0" eaLnBrk="1" fontAlgn="base" hangingPunct="1">
              <a:spcBef>
                <a:spcPts val="500"/>
              </a:spcBef>
              <a:spcAft>
                <a:spcPct val="0"/>
              </a:spcAft>
              <a:defRPr sz="1800">
                <a:solidFill>
                  <a:srgbClr val="878787"/>
                </a:solidFill>
                <a:latin typeface="+mn-lt"/>
                <a:ea typeface="+mn-ea"/>
                <a:cs typeface="+mn-cs"/>
                <a:sym typeface="Lucida Grande" charset="0"/>
              </a:defRPr>
            </a:lvl7pPr>
            <a:lvl8pPr marL="3162300" algn="ctr" rtl="0" eaLnBrk="1" fontAlgn="base" hangingPunct="1">
              <a:spcBef>
                <a:spcPts val="500"/>
              </a:spcBef>
              <a:spcAft>
                <a:spcPct val="0"/>
              </a:spcAft>
              <a:defRPr sz="1800">
                <a:solidFill>
                  <a:srgbClr val="878787"/>
                </a:solidFill>
                <a:latin typeface="+mn-lt"/>
                <a:ea typeface="+mn-ea"/>
                <a:cs typeface="+mn-cs"/>
                <a:sym typeface="Lucida Grande" charset="0"/>
              </a:defRPr>
            </a:lvl8pPr>
            <a:lvl9pPr marL="3619500" algn="ctr" rtl="0" eaLnBrk="1" fontAlgn="base" hangingPunct="1">
              <a:spcBef>
                <a:spcPts val="500"/>
              </a:spcBef>
              <a:spcAft>
                <a:spcPct val="0"/>
              </a:spcAft>
              <a:defRPr sz="1800">
                <a:solidFill>
                  <a:srgbClr val="878787"/>
                </a:solidFill>
                <a:latin typeface="+mn-lt"/>
                <a:ea typeface="+mn-ea"/>
                <a:cs typeface="+mn-cs"/>
                <a:sym typeface="Lucida Grande" charset="0"/>
              </a:defRPr>
            </a:lvl9pPr>
          </a:lstStyle>
          <a:p>
            <a:pPr algn="l"/>
            <a:r>
              <a:rPr lang="en-US" dirty="0"/>
              <a:t>Long life and low life-cycle cost!</a:t>
            </a:r>
          </a:p>
          <a:p>
            <a:pPr algn="l"/>
            <a:endParaRPr lang="en-US" sz="800" dirty="0"/>
          </a:p>
          <a:p>
            <a:pPr algn="l"/>
            <a:r>
              <a:rPr lang="en-US" dirty="0"/>
              <a:t>Safety / User</a:t>
            </a:r>
          </a:p>
          <a:p>
            <a:pPr lvl="1" algn="l"/>
            <a:r>
              <a:rPr lang="en-US" dirty="0"/>
              <a:t>Minimize traffic delays</a:t>
            </a:r>
          </a:p>
          <a:p>
            <a:pPr lvl="1" algn="l"/>
            <a:r>
              <a:rPr lang="en-US" dirty="0"/>
              <a:t>Staged construction</a:t>
            </a:r>
          </a:p>
          <a:p>
            <a:pPr lvl="1" algn="l"/>
            <a:r>
              <a:rPr lang="en-US" dirty="0"/>
              <a:t>Smooth surface</a:t>
            </a:r>
          </a:p>
          <a:p>
            <a:pPr lvl="1" algn="l"/>
            <a:r>
              <a:rPr lang="en-US" dirty="0"/>
              <a:t>Restore skid resistance</a:t>
            </a:r>
          </a:p>
          <a:p>
            <a:pPr lvl="1" algn="l"/>
            <a:r>
              <a:rPr lang="en-US" dirty="0"/>
              <a:t>No loose stones &amp; minimizes dust</a:t>
            </a:r>
          </a:p>
          <a:p>
            <a:pPr lvl="1" algn="l"/>
            <a:r>
              <a:rPr lang="en-US" dirty="0"/>
              <a:t>Lower noise</a:t>
            </a:r>
          </a:p>
        </p:txBody>
      </p:sp>
      <p:sp>
        <p:nvSpPr>
          <p:cNvPr id="8" name="Content Placeholder 4"/>
          <p:cNvSpPr txBox="1">
            <a:spLocks/>
          </p:cNvSpPr>
          <p:nvPr/>
        </p:nvSpPr>
        <p:spPr bwMode="auto">
          <a:xfrm>
            <a:off x="6172200" y="1600201"/>
            <a:ext cx="5638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lvl1pPr marL="342900" indent="-342900" algn="ctr" rtl="0" eaLnBrk="1" fontAlgn="base" hangingPunct="1">
              <a:spcBef>
                <a:spcPts val="800"/>
              </a:spcBef>
              <a:spcAft>
                <a:spcPct val="0"/>
              </a:spcAft>
              <a:buChar char="•"/>
              <a:defRPr sz="2800">
                <a:solidFill>
                  <a:schemeClr val="tx1">
                    <a:lumMod val="85000"/>
                    <a:lumOff val="15000"/>
                  </a:schemeClr>
                </a:solidFill>
                <a:latin typeface="+mn-lt"/>
                <a:ea typeface="+mn-ea"/>
                <a:cs typeface="+mn-cs"/>
                <a:sym typeface="Lucida Grande"/>
              </a:defRPr>
            </a:lvl1pPr>
            <a:lvl2pPr marL="419100" indent="38100" algn="ctr" rtl="0" eaLnBrk="1" fontAlgn="base" hangingPunct="1">
              <a:spcBef>
                <a:spcPts val="700"/>
              </a:spcBef>
              <a:spcAft>
                <a:spcPct val="0"/>
              </a:spcAft>
              <a:buChar char="–"/>
              <a:defRPr sz="2400">
                <a:solidFill>
                  <a:schemeClr val="tx1">
                    <a:lumMod val="85000"/>
                    <a:lumOff val="15000"/>
                  </a:schemeClr>
                </a:solidFill>
                <a:latin typeface="+mn-lt"/>
                <a:ea typeface="+mn-ea"/>
                <a:cs typeface="+mn-cs"/>
                <a:sym typeface="Lucida Grande"/>
              </a:defRPr>
            </a:lvl2pPr>
            <a:lvl3pPr marL="876300" indent="38100" algn="ctr" rtl="0" eaLnBrk="1" fontAlgn="base" hangingPunct="1">
              <a:spcBef>
                <a:spcPts val="600"/>
              </a:spcBef>
              <a:spcAft>
                <a:spcPct val="0"/>
              </a:spcAft>
              <a:buChar char="•"/>
              <a:defRPr sz="2000">
                <a:solidFill>
                  <a:schemeClr val="tx1">
                    <a:lumMod val="85000"/>
                    <a:lumOff val="15000"/>
                  </a:schemeClr>
                </a:solidFill>
                <a:latin typeface="+mn-lt"/>
                <a:ea typeface="+mn-ea"/>
                <a:cs typeface="+mn-cs"/>
                <a:sym typeface="Lucida Grande"/>
              </a:defRPr>
            </a:lvl3pPr>
            <a:lvl4pPr marL="1333500" indent="38100" algn="ctr" rtl="0" eaLnBrk="1" fontAlgn="base" hangingPunct="1">
              <a:spcBef>
                <a:spcPts val="500"/>
              </a:spcBef>
              <a:spcAft>
                <a:spcPct val="0"/>
              </a:spcAft>
              <a:buChar char="–"/>
              <a:defRPr sz="1800">
                <a:solidFill>
                  <a:schemeClr val="tx1">
                    <a:lumMod val="85000"/>
                    <a:lumOff val="15000"/>
                  </a:schemeClr>
                </a:solidFill>
                <a:latin typeface="+mn-lt"/>
                <a:ea typeface="+mn-ea"/>
                <a:cs typeface="+mn-cs"/>
                <a:sym typeface="Lucida Grande"/>
              </a:defRPr>
            </a:lvl4pPr>
            <a:lvl5pPr marL="1790700" indent="38100" algn="ctr" rtl="0" eaLnBrk="1" fontAlgn="base" hangingPunct="1">
              <a:spcBef>
                <a:spcPts val="500"/>
              </a:spcBef>
              <a:spcAft>
                <a:spcPct val="0"/>
              </a:spcAft>
              <a:buChar char="»"/>
              <a:defRPr sz="1800">
                <a:solidFill>
                  <a:schemeClr val="tx1">
                    <a:lumMod val="85000"/>
                    <a:lumOff val="15000"/>
                  </a:schemeClr>
                </a:solidFill>
                <a:latin typeface="+mn-lt"/>
                <a:ea typeface="+mn-ea"/>
                <a:cs typeface="+mn-cs"/>
                <a:sym typeface="Lucida Grande"/>
              </a:defRPr>
            </a:lvl5pPr>
            <a:lvl6pPr marL="2247900" algn="ctr" rtl="0" eaLnBrk="1" fontAlgn="base" hangingPunct="1">
              <a:spcBef>
                <a:spcPts val="500"/>
              </a:spcBef>
              <a:spcAft>
                <a:spcPct val="0"/>
              </a:spcAft>
              <a:defRPr sz="1800">
                <a:solidFill>
                  <a:srgbClr val="878787"/>
                </a:solidFill>
                <a:latin typeface="+mn-lt"/>
                <a:ea typeface="+mn-ea"/>
                <a:cs typeface="+mn-cs"/>
                <a:sym typeface="Lucida Grande" charset="0"/>
              </a:defRPr>
            </a:lvl6pPr>
            <a:lvl7pPr marL="2705100" algn="ctr" rtl="0" eaLnBrk="1" fontAlgn="base" hangingPunct="1">
              <a:spcBef>
                <a:spcPts val="500"/>
              </a:spcBef>
              <a:spcAft>
                <a:spcPct val="0"/>
              </a:spcAft>
              <a:defRPr sz="1800">
                <a:solidFill>
                  <a:srgbClr val="878787"/>
                </a:solidFill>
                <a:latin typeface="+mn-lt"/>
                <a:ea typeface="+mn-ea"/>
                <a:cs typeface="+mn-cs"/>
                <a:sym typeface="Lucida Grande" charset="0"/>
              </a:defRPr>
            </a:lvl7pPr>
            <a:lvl8pPr marL="3162300" algn="ctr" rtl="0" eaLnBrk="1" fontAlgn="base" hangingPunct="1">
              <a:spcBef>
                <a:spcPts val="500"/>
              </a:spcBef>
              <a:spcAft>
                <a:spcPct val="0"/>
              </a:spcAft>
              <a:defRPr sz="1800">
                <a:solidFill>
                  <a:srgbClr val="878787"/>
                </a:solidFill>
                <a:latin typeface="+mn-lt"/>
                <a:ea typeface="+mn-ea"/>
                <a:cs typeface="+mn-cs"/>
                <a:sym typeface="Lucida Grande" charset="0"/>
              </a:defRPr>
            </a:lvl8pPr>
            <a:lvl9pPr marL="3619500" algn="ctr" rtl="0" eaLnBrk="1" fontAlgn="base" hangingPunct="1">
              <a:spcBef>
                <a:spcPts val="500"/>
              </a:spcBef>
              <a:spcAft>
                <a:spcPct val="0"/>
              </a:spcAft>
              <a:defRPr sz="1800">
                <a:solidFill>
                  <a:srgbClr val="878787"/>
                </a:solidFill>
                <a:latin typeface="+mn-lt"/>
                <a:ea typeface="+mn-ea"/>
                <a:cs typeface="+mn-cs"/>
                <a:sym typeface="Lucida Grande" charset="0"/>
              </a:defRPr>
            </a:lvl9pPr>
          </a:lstStyle>
          <a:p>
            <a:pPr algn="l"/>
            <a:r>
              <a:rPr lang="en-US" dirty="0"/>
              <a:t>Structural</a:t>
            </a:r>
          </a:p>
          <a:p>
            <a:pPr lvl="1" algn="l"/>
            <a:r>
              <a:rPr lang="en-US" dirty="0"/>
              <a:t>Maintain grade &amp; slope</a:t>
            </a:r>
          </a:p>
          <a:p>
            <a:pPr lvl="1" algn="l"/>
            <a:r>
              <a:rPr lang="en-US" dirty="0"/>
              <a:t>Withstands heavy traffic</a:t>
            </a:r>
          </a:p>
          <a:p>
            <a:pPr lvl="1" algn="l"/>
            <a:r>
              <a:rPr lang="en-US" dirty="0"/>
              <a:t>Easy to maintain</a:t>
            </a:r>
          </a:p>
          <a:p>
            <a:pPr lvl="1" algn="l"/>
            <a:r>
              <a:rPr lang="en-US" dirty="0"/>
              <a:t>Add structure</a:t>
            </a:r>
          </a:p>
          <a:p>
            <a:pPr lvl="1" algn="l"/>
            <a:endParaRPr lang="en-US" sz="800" dirty="0"/>
          </a:p>
          <a:p>
            <a:pPr algn="l"/>
            <a:r>
              <a:rPr lang="en-US" dirty="0"/>
              <a:t>Sustainable</a:t>
            </a:r>
          </a:p>
          <a:p>
            <a:pPr lvl="1" algn="l"/>
            <a:r>
              <a:rPr lang="en-US" dirty="0"/>
              <a:t>Recycled materials</a:t>
            </a:r>
          </a:p>
          <a:p>
            <a:pPr lvl="1" algn="l"/>
            <a:r>
              <a:rPr lang="en-US" dirty="0"/>
              <a:t>Seals surface &amp; no binder run-off</a:t>
            </a:r>
          </a:p>
          <a:p>
            <a:pPr algn="l"/>
            <a:r>
              <a:rPr lang="en-US" dirty="0"/>
              <a:t>Versatile</a:t>
            </a:r>
          </a:p>
        </p:txBody>
      </p:sp>
      <p:pic>
        <p:nvPicPr>
          <p:cNvPr id="5"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000056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NAPA/SAPA PEC Thinlay w/ High RAP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57295725"/>
              </p:ext>
            </p:extLst>
          </p:nvPr>
        </p:nvGraphicFramePr>
        <p:xfrm>
          <a:off x="609600" y="1600200"/>
          <a:ext cx="10972800" cy="4113213"/>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1943243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NAPA/SAPA PEC Thinlay w/ High RAP</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0884428"/>
              </p:ext>
            </p:extLst>
          </p:nvPr>
        </p:nvGraphicFramePr>
        <p:xfrm>
          <a:off x="609600" y="1600200"/>
          <a:ext cx="10972800" cy="411321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768689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lstStyle/>
          <a:p>
            <a:pPr algn="l">
              <a:defRPr/>
            </a:pPr>
            <a:r>
              <a:rPr lang="en-US" b="1" dirty="0"/>
              <a:t>Permeability</a:t>
            </a:r>
          </a:p>
        </p:txBody>
      </p:sp>
      <p:pic>
        <p:nvPicPr>
          <p:cNvPr id="32771" name="Content Placeholder 3"/>
          <p:cNvPicPr>
            <a:picLocks noGrp="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2057400" y="1447800"/>
            <a:ext cx="8077200" cy="4876800"/>
          </a:xfrm>
        </p:spPr>
      </p:pic>
      <p:sp>
        <p:nvSpPr>
          <p:cNvPr id="5" name="Oval 4"/>
          <p:cNvSpPr/>
          <p:nvPr/>
        </p:nvSpPr>
        <p:spPr>
          <a:xfrm>
            <a:off x="4724400" y="2590800"/>
            <a:ext cx="9906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7162800" y="2590800"/>
            <a:ext cx="9906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7467600" y="4572000"/>
            <a:ext cx="9906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7772400" y="5105400"/>
            <a:ext cx="9906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344077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0200" y="152401"/>
            <a:ext cx="7772400" cy="1362075"/>
          </a:xfrm>
        </p:spPr>
        <p:txBody>
          <a:bodyPr/>
          <a:lstStyle/>
          <a:p>
            <a:pPr>
              <a:defRPr/>
            </a:pPr>
            <a:r>
              <a:rPr lang="en-US" dirty="0"/>
              <a:t>Construction &amp; Quality Control</a:t>
            </a:r>
          </a:p>
        </p:txBody>
      </p:sp>
      <p:sp>
        <p:nvSpPr>
          <p:cNvPr id="5" name="Text Placeholder 4"/>
          <p:cNvSpPr>
            <a:spLocks noGrp="1"/>
          </p:cNvSpPr>
          <p:nvPr>
            <p:ph type="body" idx="1"/>
          </p:nvPr>
        </p:nvSpPr>
        <p:spPr>
          <a:xfrm>
            <a:off x="3124200" y="2508251"/>
            <a:ext cx="7086600" cy="1509713"/>
          </a:xfrm>
        </p:spPr>
        <p:txBody>
          <a:bodyPr/>
          <a:lstStyle/>
          <a:p>
            <a:pPr>
              <a:buFont typeface="Wingdings" pitchFamily="2" charset="2"/>
              <a:buChar char="v"/>
              <a:defRPr/>
            </a:pPr>
            <a:r>
              <a:rPr lang="en-US" dirty="0"/>
              <a:t> Construction</a:t>
            </a:r>
          </a:p>
          <a:p>
            <a:pPr lvl="1">
              <a:buFont typeface="Wingdings" pitchFamily="2" charset="2"/>
              <a:buChar char="v"/>
              <a:defRPr/>
            </a:pPr>
            <a:r>
              <a:rPr lang="en-US" dirty="0"/>
              <a:t>Production</a:t>
            </a:r>
          </a:p>
          <a:p>
            <a:pPr lvl="1">
              <a:buFont typeface="Wingdings" pitchFamily="2" charset="2"/>
              <a:buChar char="v"/>
              <a:defRPr/>
            </a:pPr>
            <a:r>
              <a:rPr lang="en-US" dirty="0"/>
              <a:t>Paving</a:t>
            </a:r>
          </a:p>
          <a:p>
            <a:pPr>
              <a:buFont typeface="Wingdings" pitchFamily="2" charset="2"/>
              <a:buChar char="v"/>
              <a:defRPr/>
            </a:pPr>
            <a:r>
              <a:rPr lang="en-US" dirty="0"/>
              <a:t> Quality Control</a:t>
            </a:r>
          </a:p>
        </p:txBody>
      </p:sp>
      <p:pic>
        <p:nvPicPr>
          <p:cNvPr id="33796"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00400" y="17526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36306939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1"/>
            <a:ext cx="7543800" cy="1470025"/>
          </a:xfrm>
        </p:spPr>
        <p:txBody>
          <a:bodyPr/>
          <a:lstStyle/>
          <a:p>
            <a:pPr algn="l">
              <a:defRPr/>
            </a:pPr>
            <a:r>
              <a:rPr lang="en-US" b="1" dirty="0"/>
              <a:t>Construction - Production</a:t>
            </a:r>
          </a:p>
        </p:txBody>
      </p:sp>
      <p:sp>
        <p:nvSpPr>
          <p:cNvPr id="35843" name="Content Placeholder 2"/>
          <p:cNvSpPr>
            <a:spLocks noGrp="1"/>
          </p:cNvSpPr>
          <p:nvPr>
            <p:ph idx="1"/>
          </p:nvPr>
        </p:nvSpPr>
        <p:spPr>
          <a:xfrm>
            <a:off x="1981200" y="1524000"/>
            <a:ext cx="8001000" cy="4419600"/>
          </a:xfrm>
        </p:spPr>
        <p:txBody>
          <a:bodyPr>
            <a:normAutofit lnSpcReduction="10000"/>
          </a:bodyPr>
          <a:lstStyle/>
          <a:p>
            <a:pPr>
              <a:buFont typeface="Wingdings" pitchFamily="2" charset="2"/>
              <a:buChar char="Ø"/>
            </a:pPr>
            <a:r>
              <a:rPr lang="en-US" sz="2800" dirty="0"/>
              <a:t>RAP – Process for size and consistency</a:t>
            </a:r>
          </a:p>
          <a:p>
            <a:pPr lvl="1">
              <a:buFont typeface="Wingdings" pitchFamily="2" charset="2"/>
              <a:buChar char="§"/>
            </a:pPr>
            <a:r>
              <a:rPr lang="en-US" sz="2400" dirty="0"/>
              <a:t>Max size </a:t>
            </a:r>
            <a:r>
              <a:rPr lang="en-US" sz="2400" u="sng" dirty="0"/>
              <a:t>&lt;</a:t>
            </a:r>
            <a:r>
              <a:rPr lang="en-US" sz="2400" dirty="0"/>
              <a:t> NMAS</a:t>
            </a:r>
          </a:p>
          <a:p>
            <a:pPr>
              <a:buFont typeface="Wingdings" pitchFamily="2" charset="2"/>
              <a:buChar char="Ø"/>
            </a:pPr>
            <a:r>
              <a:rPr lang="en-US" sz="2800" dirty="0"/>
              <a:t>Storage and Loading</a:t>
            </a:r>
          </a:p>
          <a:p>
            <a:pPr lvl="1">
              <a:buFont typeface="Wingdings" pitchFamily="2" charset="2"/>
              <a:buChar char="§"/>
            </a:pPr>
            <a:r>
              <a:rPr lang="en-US" sz="2400" dirty="0"/>
              <a:t>Follow normal best practices</a:t>
            </a:r>
          </a:p>
          <a:p>
            <a:pPr>
              <a:buFont typeface="Wingdings" pitchFamily="2" charset="2"/>
              <a:buChar char="Ø"/>
            </a:pPr>
            <a:r>
              <a:rPr lang="en-US" sz="2800" dirty="0"/>
              <a:t>Warm Mix</a:t>
            </a:r>
          </a:p>
          <a:p>
            <a:pPr lvl="1">
              <a:buFont typeface="Wingdings" pitchFamily="2" charset="2"/>
              <a:buChar char="§"/>
            </a:pPr>
            <a:r>
              <a:rPr lang="en-US" sz="2400" dirty="0"/>
              <a:t>Increase haul distance</a:t>
            </a:r>
          </a:p>
          <a:p>
            <a:pPr lvl="1">
              <a:buFont typeface="Wingdings" pitchFamily="2" charset="2"/>
              <a:buChar char="§"/>
            </a:pPr>
            <a:r>
              <a:rPr lang="en-US" sz="2400" dirty="0"/>
              <a:t>Pave at cooler temperatures</a:t>
            </a:r>
          </a:p>
          <a:p>
            <a:pPr lvl="1">
              <a:buFont typeface="Wingdings" pitchFamily="2" charset="2"/>
              <a:buChar char="§"/>
            </a:pPr>
            <a:r>
              <a:rPr lang="en-US" sz="2400" dirty="0"/>
              <a:t>Achieve density at lower temperatures</a:t>
            </a:r>
          </a:p>
          <a:p>
            <a:pPr lvl="1">
              <a:buFont typeface="Wingdings" pitchFamily="2" charset="2"/>
              <a:buChar char="§"/>
            </a:pPr>
            <a:r>
              <a:rPr lang="en-US" sz="2400" dirty="0"/>
              <a:t>Extend paving season</a:t>
            </a:r>
          </a:p>
          <a:p>
            <a:pPr lvl="1">
              <a:buFont typeface="Wingdings" pitchFamily="2" charset="2"/>
              <a:buChar char="§"/>
            </a:pPr>
            <a:r>
              <a:rPr lang="en-US" sz="2400" dirty="0"/>
              <a:t>Pave over crack sealer</a:t>
            </a:r>
          </a:p>
        </p:txBody>
      </p:sp>
      <p:pic>
        <p:nvPicPr>
          <p:cNvPr id="4"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3820203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353800" cy="1143000"/>
          </a:xfrm>
        </p:spPr>
        <p:txBody>
          <a:bodyPr>
            <a:noAutofit/>
          </a:bodyPr>
          <a:lstStyle/>
          <a:p>
            <a:pPr algn="l">
              <a:defRPr/>
            </a:pPr>
            <a:r>
              <a:rPr lang="en-US" sz="3600" b="1" dirty="0"/>
              <a:t>Construction – Paving Surface Preparation</a:t>
            </a:r>
          </a:p>
        </p:txBody>
      </p:sp>
      <p:sp>
        <p:nvSpPr>
          <p:cNvPr id="36867" name="Content Placeholder 2"/>
          <p:cNvSpPr>
            <a:spLocks noGrp="1"/>
          </p:cNvSpPr>
          <p:nvPr>
            <p:ph idx="1"/>
          </p:nvPr>
        </p:nvSpPr>
        <p:spPr>
          <a:xfrm>
            <a:off x="304800" y="1371601"/>
            <a:ext cx="6172200" cy="4708525"/>
          </a:xfrm>
        </p:spPr>
        <p:txBody>
          <a:bodyPr>
            <a:normAutofit lnSpcReduction="10000"/>
          </a:bodyPr>
          <a:lstStyle/>
          <a:p>
            <a:pPr>
              <a:buFont typeface="Wingdings" pitchFamily="2" charset="2"/>
              <a:buChar char="Ø"/>
            </a:pPr>
            <a:r>
              <a:rPr lang="en-US" dirty="0"/>
              <a:t>Milling</a:t>
            </a:r>
          </a:p>
          <a:p>
            <a:pPr lvl="1">
              <a:buFont typeface="Wingdings" pitchFamily="2" charset="2"/>
              <a:buChar char="§"/>
            </a:pPr>
            <a:r>
              <a:rPr lang="en-US" sz="2200" dirty="0"/>
              <a:t>Remove defects</a:t>
            </a:r>
          </a:p>
          <a:p>
            <a:pPr lvl="1">
              <a:buFont typeface="Wingdings" pitchFamily="2" charset="2"/>
              <a:buChar char="§"/>
            </a:pPr>
            <a:r>
              <a:rPr lang="en-US" sz="2200" dirty="0"/>
              <a:t>Roughen surface</a:t>
            </a:r>
          </a:p>
          <a:p>
            <a:pPr lvl="1">
              <a:buFont typeface="Wingdings" pitchFamily="2" charset="2"/>
              <a:buChar char="§"/>
            </a:pPr>
            <a:r>
              <a:rPr lang="en-US" sz="2200" dirty="0"/>
              <a:t>Improve smoothness</a:t>
            </a:r>
          </a:p>
          <a:p>
            <a:pPr lvl="1">
              <a:buFont typeface="Wingdings" pitchFamily="2" charset="2"/>
              <a:buChar char="§"/>
            </a:pPr>
            <a:r>
              <a:rPr lang="en-US" sz="2200" dirty="0"/>
              <a:t>Provide RAP</a:t>
            </a:r>
          </a:p>
          <a:p>
            <a:pPr lvl="1">
              <a:buFont typeface="Wingdings" pitchFamily="2" charset="2"/>
              <a:buChar char="§"/>
            </a:pPr>
            <a:r>
              <a:rPr lang="en-US" sz="2200" dirty="0"/>
              <a:t>May eliminate need for tack</a:t>
            </a:r>
          </a:p>
          <a:p>
            <a:pPr lvl="1">
              <a:buFont typeface="Wingdings" pitchFamily="2" charset="2"/>
              <a:buChar char="§"/>
            </a:pPr>
            <a:r>
              <a:rPr lang="en-US" sz="2200" dirty="0"/>
              <a:t>Size machinery properly</a:t>
            </a:r>
          </a:p>
          <a:p>
            <a:pPr>
              <a:buFont typeface="Wingdings" pitchFamily="2" charset="2"/>
              <a:buChar char="Ø"/>
            </a:pPr>
            <a:r>
              <a:rPr lang="en-US" sz="2400" dirty="0"/>
              <a:t>Tack</a:t>
            </a:r>
          </a:p>
          <a:p>
            <a:pPr lvl="1">
              <a:buFont typeface="Wingdings" pitchFamily="2" charset="2"/>
              <a:buChar char="§"/>
            </a:pPr>
            <a:r>
              <a:rPr lang="en-US" sz="2200" dirty="0"/>
              <a:t>Emulsion or hot asphalt</a:t>
            </a:r>
          </a:p>
          <a:p>
            <a:pPr lvl="1">
              <a:buFont typeface="Wingdings" pitchFamily="2" charset="2"/>
              <a:buChar char="§"/>
            </a:pPr>
            <a:r>
              <a:rPr lang="en-US" sz="2200" dirty="0"/>
              <a:t>Polymer emulsion or unmodified</a:t>
            </a:r>
          </a:p>
          <a:p>
            <a:pPr lvl="1">
              <a:buFont typeface="Wingdings" pitchFamily="2" charset="2"/>
              <a:buChar char="§"/>
            </a:pPr>
            <a:r>
              <a:rPr lang="en-US" sz="2200" dirty="0"/>
              <a:t>Rate: 0.10 to 0.15 gal/</a:t>
            </a:r>
            <a:r>
              <a:rPr lang="en-US" sz="2200" dirty="0" err="1"/>
              <a:t>sy</a:t>
            </a:r>
            <a:r>
              <a:rPr lang="en-US" sz="2200" dirty="0"/>
              <a:t> (undiluted emulsion)</a:t>
            </a:r>
          </a:p>
        </p:txBody>
      </p:sp>
      <p:pic>
        <p:nvPicPr>
          <p:cNvPr id="3686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9238" y="2133600"/>
            <a:ext cx="40687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apa logo transparent1.tif"/>
          <p:cNvPicPr>
            <a:picLocks noChangeAspect="1"/>
          </p:cNvPicPr>
          <p:nvPr/>
        </p:nvPicPr>
        <p:blipFill>
          <a:blip r:embed="rId4" cstate="print"/>
          <a:srcRect/>
          <a:stretch>
            <a:fillRect/>
          </a:stretch>
        </p:blipFill>
        <p:spPr bwMode="auto">
          <a:xfrm>
            <a:off x="76200" y="5715000"/>
            <a:ext cx="1295400" cy="9906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5" cstate="print"/>
          <a:srcRect/>
          <a:stretch>
            <a:fillRect/>
          </a:stretch>
        </p:blipFill>
        <p:spPr bwMode="auto">
          <a:xfrm>
            <a:off x="5486400" y="5410200"/>
            <a:ext cx="1676400" cy="1285875"/>
          </a:xfrm>
          <a:prstGeom prst="rect">
            <a:avLst/>
          </a:prstGeom>
          <a:noFill/>
        </p:spPr>
      </p:pic>
    </p:spTree>
    <p:extLst>
      <p:ext uri="{BB962C8B-B14F-4D97-AF65-F5344CB8AC3E}">
        <p14:creationId xmlns:p14="http://schemas.microsoft.com/office/powerpoint/2010/main" val="2695773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1"/>
            <a:ext cx="7696200" cy="1470025"/>
          </a:xfrm>
        </p:spPr>
        <p:txBody>
          <a:bodyPr>
            <a:noAutofit/>
          </a:bodyPr>
          <a:lstStyle/>
          <a:p>
            <a:pPr algn="l">
              <a:defRPr/>
            </a:pPr>
            <a:r>
              <a:rPr lang="en-US" sz="3600" b="1" dirty="0"/>
              <a:t>Construction – </a:t>
            </a:r>
            <a:br>
              <a:rPr lang="en-US" sz="3600" b="1" dirty="0"/>
            </a:br>
            <a:r>
              <a:rPr lang="en-US" sz="3200" b="1" dirty="0"/>
              <a:t>Paving Placement and Compaction</a:t>
            </a:r>
          </a:p>
        </p:txBody>
      </p:sp>
      <p:sp>
        <p:nvSpPr>
          <p:cNvPr id="37891" name="Content Placeholder 2"/>
          <p:cNvSpPr>
            <a:spLocks noGrp="1"/>
          </p:cNvSpPr>
          <p:nvPr>
            <p:ph idx="1"/>
          </p:nvPr>
        </p:nvSpPr>
        <p:spPr/>
        <p:txBody>
          <a:bodyPr>
            <a:normAutofit lnSpcReduction="10000"/>
          </a:bodyPr>
          <a:lstStyle/>
          <a:p>
            <a:pPr>
              <a:buFont typeface="Wingdings" pitchFamily="2" charset="2"/>
              <a:buChar char="Ø"/>
            </a:pPr>
            <a:r>
              <a:rPr lang="en-US" sz="2800" dirty="0"/>
              <a:t>Paving</a:t>
            </a:r>
          </a:p>
          <a:p>
            <a:pPr lvl="1">
              <a:buFont typeface="Wingdings" pitchFamily="2" charset="2"/>
              <a:buChar char="§"/>
            </a:pPr>
            <a:r>
              <a:rPr lang="en-US" sz="2400" dirty="0"/>
              <a:t>Best to move continuously</a:t>
            </a:r>
          </a:p>
          <a:p>
            <a:pPr lvl="1">
              <a:buFont typeface="Wingdings" pitchFamily="2" charset="2"/>
              <a:buChar char="§"/>
            </a:pPr>
            <a:r>
              <a:rPr lang="en-US" sz="2400" dirty="0"/>
              <a:t>MTV or windrow can help</a:t>
            </a:r>
          </a:p>
          <a:p>
            <a:pPr lvl="1">
              <a:buFont typeface="Wingdings" pitchFamily="2" charset="2"/>
              <a:buChar char="§"/>
            </a:pPr>
            <a:r>
              <a:rPr lang="en-US" sz="2400" dirty="0"/>
              <a:t>Cooling can be an issue</a:t>
            </a:r>
          </a:p>
          <a:p>
            <a:pPr lvl="2">
              <a:buFont typeface="Wingdings" pitchFamily="2" charset="2"/>
              <a:buChar char="§"/>
            </a:pPr>
            <a:r>
              <a:rPr lang="en-US" sz="2000" dirty="0"/>
              <a:t>1” cools 2X faster than 1.5”</a:t>
            </a:r>
          </a:p>
          <a:p>
            <a:pPr lvl="1">
              <a:buFont typeface="Wingdings" pitchFamily="2" charset="2"/>
              <a:buChar char="§"/>
            </a:pPr>
            <a:r>
              <a:rPr lang="en-US" sz="2400" dirty="0"/>
              <a:t>Warm mix</a:t>
            </a:r>
          </a:p>
          <a:p>
            <a:pPr>
              <a:buFont typeface="Wingdings" pitchFamily="2" charset="2"/>
              <a:buChar char="Ø"/>
            </a:pPr>
            <a:r>
              <a:rPr lang="en-US" sz="2800" dirty="0"/>
              <a:t>Compaction</a:t>
            </a:r>
          </a:p>
          <a:p>
            <a:pPr lvl="1">
              <a:buFont typeface="Wingdings" pitchFamily="2" charset="2"/>
              <a:buChar char="§"/>
            </a:pPr>
            <a:r>
              <a:rPr lang="en-US" sz="2400" dirty="0"/>
              <a:t>Seal voids &amp; increase stability</a:t>
            </a:r>
          </a:p>
          <a:p>
            <a:pPr lvl="1">
              <a:buFont typeface="Wingdings" pitchFamily="2" charset="2"/>
              <a:buChar char="§"/>
            </a:pPr>
            <a:r>
              <a:rPr lang="en-US" sz="2400" dirty="0"/>
              <a:t>Low permeability</a:t>
            </a:r>
          </a:p>
          <a:p>
            <a:pPr lvl="1">
              <a:buFont typeface="Wingdings" pitchFamily="2" charset="2"/>
              <a:buChar char="§"/>
            </a:pPr>
            <a:r>
              <a:rPr lang="en-US" sz="2400" dirty="0"/>
              <a:t>No vibratory on &lt; 1”</a:t>
            </a:r>
          </a:p>
        </p:txBody>
      </p:sp>
      <p:pic>
        <p:nvPicPr>
          <p:cNvPr id="37892" name="Content Placeholder 3" descr="6.3mm 00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1981200"/>
            <a:ext cx="403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5"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5"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3196324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DSC_1831"/>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371600" y="152400"/>
            <a:ext cx="9144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76200" y="5638800"/>
            <a:ext cx="1219200" cy="1066800"/>
          </a:xfrm>
          <a:prstGeom prst="rect">
            <a:avLst/>
          </a:prstGeom>
          <a:noFill/>
          <a:ln w="9525">
            <a:noFill/>
            <a:miter lim="800000"/>
            <a:headEnd/>
            <a:tailEnd/>
          </a:ln>
        </p:spPr>
      </p:pic>
    </p:spTree>
    <p:extLst>
      <p:ext uri="{BB962C8B-B14F-4D97-AF65-F5344CB8AC3E}">
        <p14:creationId xmlns:p14="http://schemas.microsoft.com/office/powerpoint/2010/main" val="4078051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DSC_1872"/>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371600" y="152400"/>
            <a:ext cx="9144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1709555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DSC_1877"/>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371600" y="152400"/>
            <a:ext cx="9144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466544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Benefits</a:t>
            </a:r>
          </a:p>
        </p:txBody>
      </p:sp>
      <p:sp>
        <p:nvSpPr>
          <p:cNvPr id="3" name="Content Placeholder 2"/>
          <p:cNvSpPr>
            <a:spLocks noGrp="1"/>
          </p:cNvSpPr>
          <p:nvPr>
            <p:ph idx="1"/>
          </p:nvPr>
        </p:nvSpPr>
        <p:spPr/>
        <p:txBody>
          <a:bodyPr>
            <a:normAutofit lnSpcReduction="10000"/>
          </a:bodyPr>
          <a:lstStyle/>
          <a:p>
            <a:r>
              <a:rPr lang="en-US" dirty="0"/>
              <a:t>Preventive Maintenance treatments are typically non-structural</a:t>
            </a:r>
          </a:p>
          <a:p>
            <a:r>
              <a:rPr lang="en-US" dirty="0"/>
              <a:t>Preventive Maintenance treatments should be applied to structurally sound pavements</a:t>
            </a:r>
          </a:p>
          <a:p>
            <a:r>
              <a:rPr lang="en-US" dirty="0"/>
              <a:t>Slurry seals, Chips Seals, micro surfacing add no structure</a:t>
            </a:r>
          </a:p>
          <a:p>
            <a:r>
              <a:rPr lang="en-US" dirty="0"/>
              <a:t>A 1 inch </a:t>
            </a:r>
            <a:r>
              <a:rPr lang="en-US" dirty="0" err="1"/>
              <a:t>Thinlay</a:t>
            </a:r>
            <a:r>
              <a:rPr lang="en-US" dirty="0"/>
              <a:t> asphalt treatment does provide structural benefits</a:t>
            </a:r>
          </a:p>
        </p:txBody>
      </p:sp>
      <p:pic>
        <p:nvPicPr>
          <p:cNvPr id="4"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1606791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DSC_1878"/>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371600" y="152400"/>
            <a:ext cx="9144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032307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DSC_1884"/>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371600" y="228600"/>
            <a:ext cx="9144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323830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DSC_1889"/>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371600" y="228600"/>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3254040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DSC_1893"/>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371600" y="152400"/>
            <a:ext cx="91440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186116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DSC_1898"/>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371600" y="152400"/>
            <a:ext cx="9144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41274497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DSC_1917"/>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371600" y="76200"/>
            <a:ext cx="9144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1473814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DSC_1922"/>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447800" y="368300"/>
            <a:ext cx="89154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762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1505758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057"/>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1524000" y="368300"/>
            <a:ext cx="89154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4" cstate="print"/>
          <a:srcRect/>
          <a:stretch>
            <a:fillRect/>
          </a:stretch>
        </p:blipFill>
        <p:spPr bwMode="auto">
          <a:xfrm>
            <a:off x="762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827810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089"/>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1524000" y="368300"/>
            <a:ext cx="89154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 descr="oapa logo transparent1.tif"/>
          <p:cNvPicPr>
            <a:picLocks noChangeAspect="1"/>
          </p:cNvPicPr>
          <p:nvPr/>
        </p:nvPicPr>
        <p:blipFill>
          <a:blip r:embed="rId3" cstate="print"/>
          <a:srcRect/>
          <a:stretch>
            <a:fillRect/>
          </a:stretch>
        </p:blipFill>
        <p:spPr bwMode="auto">
          <a:xfrm>
            <a:off x="762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938747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pPr algn="l">
              <a:defRPr/>
            </a:pPr>
            <a:r>
              <a:rPr lang="en-US" b="1" dirty="0"/>
              <a:t>Quality Control - Plant</a:t>
            </a:r>
          </a:p>
        </p:txBody>
      </p:sp>
      <p:sp>
        <p:nvSpPr>
          <p:cNvPr id="38915" name="Content Placeholder 2"/>
          <p:cNvSpPr>
            <a:spLocks noGrp="1"/>
          </p:cNvSpPr>
          <p:nvPr>
            <p:ph idx="1"/>
          </p:nvPr>
        </p:nvSpPr>
        <p:spPr>
          <a:xfrm>
            <a:off x="1981200" y="1219201"/>
            <a:ext cx="8229600" cy="4708525"/>
          </a:xfrm>
        </p:spPr>
        <p:txBody>
          <a:bodyPr>
            <a:normAutofit lnSpcReduction="10000"/>
          </a:bodyPr>
          <a:lstStyle/>
          <a:p>
            <a:pPr>
              <a:buFont typeface="Wingdings" pitchFamily="2" charset="2"/>
              <a:buChar char="Ø"/>
            </a:pPr>
            <a:r>
              <a:rPr lang="en-US" dirty="0"/>
              <a:t>Aggregate</a:t>
            </a:r>
          </a:p>
          <a:p>
            <a:pPr lvl="1">
              <a:buFont typeface="Wingdings" pitchFamily="2" charset="2"/>
              <a:buChar char="§"/>
            </a:pPr>
            <a:r>
              <a:rPr lang="en-US" dirty="0"/>
              <a:t>Gradation</a:t>
            </a:r>
          </a:p>
          <a:p>
            <a:pPr lvl="1">
              <a:buFont typeface="Wingdings" pitchFamily="2" charset="2"/>
              <a:buChar char="§"/>
            </a:pPr>
            <a:r>
              <a:rPr lang="en-US" dirty="0"/>
              <a:t>Moisture Content</a:t>
            </a:r>
          </a:p>
          <a:p>
            <a:pPr lvl="1">
              <a:buFont typeface="Wingdings" pitchFamily="2" charset="2"/>
              <a:buChar char="§"/>
            </a:pPr>
            <a:endParaRPr lang="en-US" dirty="0"/>
          </a:p>
          <a:p>
            <a:pPr>
              <a:buFont typeface="Wingdings" pitchFamily="2" charset="2"/>
              <a:buChar char="Ø"/>
            </a:pPr>
            <a:r>
              <a:rPr lang="en-US" dirty="0"/>
              <a:t>Mix Volumetrics</a:t>
            </a:r>
          </a:p>
          <a:p>
            <a:pPr lvl="1">
              <a:buFont typeface="Wingdings" pitchFamily="2" charset="2"/>
              <a:buChar char="§"/>
            </a:pPr>
            <a:r>
              <a:rPr lang="en-US" dirty="0"/>
              <a:t>Air Voids</a:t>
            </a:r>
          </a:p>
          <a:p>
            <a:pPr lvl="1">
              <a:buFont typeface="Wingdings" pitchFamily="2" charset="2"/>
              <a:buChar char="§"/>
            </a:pPr>
            <a:r>
              <a:rPr lang="en-US" dirty="0"/>
              <a:t>VMA</a:t>
            </a:r>
          </a:p>
          <a:p>
            <a:pPr lvl="1">
              <a:buFont typeface="Wingdings" pitchFamily="2" charset="2"/>
              <a:buChar char="§"/>
            </a:pPr>
            <a:r>
              <a:rPr lang="en-US" dirty="0"/>
              <a:t>Asphalt Content</a:t>
            </a:r>
          </a:p>
          <a:p>
            <a:pPr lvl="1">
              <a:buFont typeface="Wingdings" pitchFamily="2" charset="2"/>
              <a:buChar char="§"/>
            </a:pPr>
            <a:r>
              <a:rPr lang="en-US" dirty="0"/>
              <a:t>Gradation</a:t>
            </a:r>
          </a:p>
        </p:txBody>
      </p:sp>
      <p:pic>
        <p:nvPicPr>
          <p:cNvPr id="3891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40414" y="1524000"/>
            <a:ext cx="48275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5"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3761975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Benefits</a:t>
            </a:r>
          </a:p>
        </p:txBody>
      </p:sp>
      <p:sp>
        <p:nvSpPr>
          <p:cNvPr id="3" name="Content Placeholder 2"/>
          <p:cNvSpPr>
            <a:spLocks noGrp="1"/>
          </p:cNvSpPr>
          <p:nvPr>
            <p:ph idx="1"/>
          </p:nvPr>
        </p:nvSpPr>
        <p:spPr>
          <a:xfrm>
            <a:off x="746140" y="1615441"/>
            <a:ext cx="6422409" cy="4648200"/>
          </a:xfrm>
        </p:spPr>
        <p:txBody>
          <a:bodyPr/>
          <a:lstStyle/>
          <a:p>
            <a:r>
              <a:rPr lang="en-US" dirty="0"/>
              <a:t>Most in-service pavements were designed for 20 years with AASHTO design</a:t>
            </a:r>
          </a:p>
          <a:p>
            <a:r>
              <a:rPr lang="en-US" dirty="0"/>
              <a:t>They have finite bottom up fatigue life, meaning if thickness is not increased the pavement will eventually fail from bottom up cracking</a:t>
            </a:r>
          </a:p>
          <a:p>
            <a:endParaRPr lang="en-US" dirty="0"/>
          </a:p>
        </p:txBody>
      </p:sp>
      <p:grpSp>
        <p:nvGrpSpPr>
          <p:cNvPr id="4" name="Group 2"/>
          <p:cNvGrpSpPr>
            <a:grpSpLocks/>
          </p:cNvGrpSpPr>
          <p:nvPr/>
        </p:nvGrpSpPr>
        <p:grpSpPr bwMode="auto">
          <a:xfrm>
            <a:off x="7795775" y="2690316"/>
            <a:ext cx="2530501" cy="2839657"/>
            <a:chOff x="1632" y="811"/>
            <a:chExt cx="2812" cy="3304"/>
          </a:xfrm>
        </p:grpSpPr>
        <p:sp>
          <p:nvSpPr>
            <p:cNvPr id="6" name="Rectangle 4"/>
            <p:cNvSpPr>
              <a:spLocks noChangeArrowheads="1"/>
            </p:cNvSpPr>
            <p:nvPr/>
          </p:nvSpPr>
          <p:spPr bwMode="auto">
            <a:xfrm>
              <a:off x="3058" y="811"/>
              <a:ext cx="185"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GB" sz="2800" b="1">
                  <a:solidFill>
                    <a:srgbClr val="FFFF00"/>
                  </a:solidFill>
                </a:rPr>
                <a:t> </a:t>
              </a:r>
            </a:p>
          </p:txBody>
        </p:sp>
        <p:grpSp>
          <p:nvGrpSpPr>
            <p:cNvPr id="7" name="Group 5"/>
            <p:cNvGrpSpPr>
              <a:grpSpLocks/>
            </p:cNvGrpSpPr>
            <p:nvPr/>
          </p:nvGrpSpPr>
          <p:grpSpPr bwMode="auto">
            <a:xfrm>
              <a:off x="2256" y="960"/>
              <a:ext cx="1440" cy="1440"/>
              <a:chOff x="2256" y="960"/>
              <a:chExt cx="1440" cy="1440"/>
            </a:xfrm>
          </p:grpSpPr>
          <p:sp>
            <p:nvSpPr>
              <p:cNvPr id="125" name="Oval 6"/>
              <p:cNvSpPr>
                <a:spLocks noChangeArrowheads="1"/>
              </p:cNvSpPr>
              <p:nvPr/>
            </p:nvSpPr>
            <p:spPr bwMode="auto">
              <a:xfrm>
                <a:off x="2256" y="960"/>
                <a:ext cx="1440" cy="1440"/>
              </a:xfrm>
              <a:prstGeom prst="ellipse">
                <a:avLst/>
              </a:prstGeom>
              <a:solidFill>
                <a:srgbClr val="5F5F5F"/>
              </a:solidFill>
              <a:ln w="12700">
                <a:solidFill>
                  <a:srgbClr val="000000"/>
                </a:solidFill>
                <a:round/>
                <a:headEnd/>
                <a:tailEnd/>
              </a:ln>
            </p:spPr>
            <p:txBody>
              <a:bodyPr/>
              <a:lstStyle/>
              <a:p>
                <a:endParaRPr lang="en-US"/>
              </a:p>
            </p:txBody>
          </p:sp>
          <p:sp>
            <p:nvSpPr>
              <p:cNvPr id="126" name="Freeform 7"/>
              <p:cNvSpPr>
                <a:spLocks/>
              </p:cNvSpPr>
              <p:nvPr/>
            </p:nvSpPr>
            <p:spPr bwMode="auto">
              <a:xfrm>
                <a:off x="2863" y="1896"/>
                <a:ext cx="250" cy="307"/>
              </a:xfrm>
              <a:custGeom>
                <a:avLst/>
                <a:gdLst>
                  <a:gd name="T0" fmla="*/ 0 w 112"/>
                  <a:gd name="T1" fmla="*/ 18715946 h 139"/>
                  <a:gd name="T2" fmla="*/ 7314000 w 112"/>
                  <a:gd name="T3" fmla="*/ 0 h 139"/>
                  <a:gd name="T4" fmla="*/ 11886917 w 112"/>
                  <a:gd name="T5" fmla="*/ 0 h 139"/>
                  <a:gd name="T6" fmla="*/ 19061998 w 112"/>
                  <a:gd name="T7" fmla="*/ 19452772 h 139"/>
                  <a:gd name="T8" fmla="*/ 9835759 w 112"/>
                  <a:gd name="T9" fmla="*/ 20168261 h 139"/>
                  <a:gd name="T10" fmla="*/ 0 w 112"/>
                  <a:gd name="T11" fmla="*/ 18715946 h 1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39">
                    <a:moveTo>
                      <a:pt x="0" y="129"/>
                    </a:moveTo>
                    <a:lnTo>
                      <a:pt x="43" y="0"/>
                    </a:lnTo>
                    <a:lnTo>
                      <a:pt x="70" y="0"/>
                    </a:lnTo>
                    <a:lnTo>
                      <a:pt x="112" y="134"/>
                    </a:lnTo>
                    <a:lnTo>
                      <a:pt x="58" y="139"/>
                    </a:lnTo>
                    <a:lnTo>
                      <a:pt x="0" y="129"/>
                    </a:lnTo>
                    <a:close/>
                  </a:path>
                </a:pathLst>
              </a:custGeom>
              <a:solidFill>
                <a:srgbClr val="FF0000"/>
              </a:solidFill>
              <a:ln w="12700">
                <a:solidFill>
                  <a:srgbClr val="000000"/>
                </a:solidFill>
                <a:prstDash val="solid"/>
                <a:round/>
                <a:headEnd/>
                <a:tailEnd/>
              </a:ln>
            </p:spPr>
            <p:txBody>
              <a:bodyPr/>
              <a:lstStyle/>
              <a:p>
                <a:endParaRPr lang="en-US"/>
              </a:p>
            </p:txBody>
          </p:sp>
          <p:sp>
            <p:nvSpPr>
              <p:cNvPr id="127" name="Freeform 8"/>
              <p:cNvSpPr>
                <a:spLocks/>
              </p:cNvSpPr>
              <p:nvPr/>
            </p:nvSpPr>
            <p:spPr bwMode="auto">
              <a:xfrm>
                <a:off x="2848" y="1152"/>
                <a:ext cx="259" cy="308"/>
              </a:xfrm>
              <a:custGeom>
                <a:avLst/>
                <a:gdLst>
                  <a:gd name="T0" fmla="*/ 0 w 116"/>
                  <a:gd name="T1" fmla="*/ 1529588 h 139"/>
                  <a:gd name="T2" fmla="*/ 7892188 w 116"/>
                  <a:gd name="T3" fmla="*/ 21168960 h 139"/>
                  <a:gd name="T4" fmla="*/ 12615260 w 116"/>
                  <a:gd name="T5" fmla="*/ 21168960 h 139"/>
                  <a:gd name="T6" fmla="*/ 19813891 w 116"/>
                  <a:gd name="T7" fmla="*/ 899070 h 139"/>
                  <a:gd name="T8" fmla="*/ 10250372 w 116"/>
                  <a:gd name="T9" fmla="*/ 0 h 139"/>
                  <a:gd name="T10" fmla="*/ 0 w 116"/>
                  <a:gd name="T11" fmla="*/ 1529588 h 1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139">
                    <a:moveTo>
                      <a:pt x="0" y="10"/>
                    </a:moveTo>
                    <a:lnTo>
                      <a:pt x="46" y="139"/>
                    </a:lnTo>
                    <a:lnTo>
                      <a:pt x="74" y="139"/>
                    </a:lnTo>
                    <a:lnTo>
                      <a:pt x="116" y="6"/>
                    </a:lnTo>
                    <a:lnTo>
                      <a:pt x="60" y="0"/>
                    </a:lnTo>
                    <a:lnTo>
                      <a:pt x="0" y="10"/>
                    </a:lnTo>
                    <a:close/>
                  </a:path>
                </a:pathLst>
              </a:custGeom>
              <a:solidFill>
                <a:srgbClr val="FF0000"/>
              </a:solidFill>
              <a:ln w="12700">
                <a:solidFill>
                  <a:srgbClr val="000000"/>
                </a:solidFill>
                <a:prstDash val="solid"/>
                <a:round/>
                <a:headEnd/>
                <a:tailEnd/>
              </a:ln>
            </p:spPr>
            <p:txBody>
              <a:bodyPr/>
              <a:lstStyle/>
              <a:p>
                <a:endParaRPr lang="en-US"/>
              </a:p>
            </p:txBody>
          </p:sp>
          <p:sp>
            <p:nvSpPr>
              <p:cNvPr id="128" name="Freeform 9"/>
              <p:cNvSpPr>
                <a:spLocks/>
              </p:cNvSpPr>
              <p:nvPr/>
            </p:nvSpPr>
            <p:spPr bwMode="auto">
              <a:xfrm>
                <a:off x="3191" y="1546"/>
                <a:ext cx="311" cy="250"/>
              </a:xfrm>
              <a:custGeom>
                <a:avLst/>
                <a:gdLst>
                  <a:gd name="T0" fmla="*/ 22789637 w 139"/>
                  <a:gd name="T1" fmla="*/ 0 h 113"/>
                  <a:gd name="T2" fmla="*/ 0 w 139"/>
                  <a:gd name="T3" fmla="*/ 6725405 h 113"/>
                  <a:gd name="T4" fmla="*/ 0 w 139"/>
                  <a:gd name="T5" fmla="*/ 10709869 h 113"/>
                  <a:gd name="T6" fmla="*/ 23478108 w 139"/>
                  <a:gd name="T7" fmla="*/ 16820316 h 113"/>
                  <a:gd name="T8" fmla="*/ 24506601 w 139"/>
                  <a:gd name="T9" fmla="*/ 8826591 h 113"/>
                  <a:gd name="T10" fmla="*/ 22789637 w 139"/>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9" h="113">
                    <a:moveTo>
                      <a:pt x="129" y="0"/>
                    </a:moveTo>
                    <a:lnTo>
                      <a:pt x="0" y="45"/>
                    </a:lnTo>
                    <a:lnTo>
                      <a:pt x="0" y="72"/>
                    </a:lnTo>
                    <a:lnTo>
                      <a:pt x="133" y="113"/>
                    </a:lnTo>
                    <a:lnTo>
                      <a:pt x="139" y="59"/>
                    </a:lnTo>
                    <a:lnTo>
                      <a:pt x="129" y="0"/>
                    </a:lnTo>
                    <a:close/>
                  </a:path>
                </a:pathLst>
              </a:custGeom>
              <a:solidFill>
                <a:srgbClr val="FF0000"/>
              </a:solidFill>
              <a:ln w="12700">
                <a:solidFill>
                  <a:srgbClr val="000000"/>
                </a:solidFill>
                <a:prstDash val="solid"/>
                <a:round/>
                <a:headEnd/>
                <a:tailEnd/>
              </a:ln>
            </p:spPr>
            <p:txBody>
              <a:bodyPr/>
              <a:lstStyle/>
              <a:p>
                <a:endParaRPr lang="en-US"/>
              </a:p>
            </p:txBody>
          </p:sp>
          <p:sp>
            <p:nvSpPr>
              <p:cNvPr id="129" name="Freeform 10"/>
              <p:cNvSpPr>
                <a:spLocks/>
              </p:cNvSpPr>
              <p:nvPr/>
            </p:nvSpPr>
            <p:spPr bwMode="auto">
              <a:xfrm>
                <a:off x="2452" y="1546"/>
                <a:ext cx="311" cy="250"/>
              </a:xfrm>
              <a:custGeom>
                <a:avLst/>
                <a:gdLst>
                  <a:gd name="T0" fmla="*/ 1729569 w 139"/>
                  <a:gd name="T1" fmla="*/ 0 h 113"/>
                  <a:gd name="T2" fmla="*/ 24506601 w 139"/>
                  <a:gd name="T3" fmla="*/ 6725405 h 113"/>
                  <a:gd name="T4" fmla="*/ 24506601 w 139"/>
                  <a:gd name="T5" fmla="*/ 10709869 h 113"/>
                  <a:gd name="T6" fmla="*/ 1018661 w 139"/>
                  <a:gd name="T7" fmla="*/ 16820316 h 113"/>
                  <a:gd name="T8" fmla="*/ 0 w 139"/>
                  <a:gd name="T9" fmla="*/ 8826591 h 113"/>
                  <a:gd name="T10" fmla="*/ 1729569 w 139"/>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9" h="113">
                    <a:moveTo>
                      <a:pt x="10" y="0"/>
                    </a:moveTo>
                    <a:lnTo>
                      <a:pt x="139" y="45"/>
                    </a:lnTo>
                    <a:lnTo>
                      <a:pt x="139" y="72"/>
                    </a:lnTo>
                    <a:lnTo>
                      <a:pt x="6" y="113"/>
                    </a:lnTo>
                    <a:lnTo>
                      <a:pt x="0" y="59"/>
                    </a:lnTo>
                    <a:lnTo>
                      <a:pt x="10" y="0"/>
                    </a:lnTo>
                    <a:close/>
                  </a:path>
                </a:pathLst>
              </a:custGeom>
              <a:solidFill>
                <a:srgbClr val="FF0000"/>
              </a:solidFill>
              <a:ln w="12700">
                <a:solidFill>
                  <a:srgbClr val="000000"/>
                </a:solidFill>
                <a:prstDash val="solid"/>
                <a:round/>
                <a:headEnd/>
                <a:tailEnd/>
              </a:ln>
            </p:spPr>
            <p:txBody>
              <a:bodyPr/>
              <a:lstStyle/>
              <a:p>
                <a:endParaRPr lang="en-US"/>
              </a:p>
            </p:txBody>
          </p:sp>
          <p:sp>
            <p:nvSpPr>
              <p:cNvPr id="130" name="Oval 11"/>
              <p:cNvSpPr>
                <a:spLocks noChangeArrowheads="1"/>
              </p:cNvSpPr>
              <p:nvPr/>
            </p:nvSpPr>
            <p:spPr bwMode="auto">
              <a:xfrm>
                <a:off x="2450" y="1148"/>
                <a:ext cx="1041" cy="1044"/>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31" name="Group 12"/>
              <p:cNvGrpSpPr>
                <a:grpSpLocks/>
              </p:cNvGrpSpPr>
              <p:nvPr/>
            </p:nvGrpSpPr>
            <p:grpSpPr bwMode="auto">
              <a:xfrm>
                <a:off x="2776" y="1471"/>
                <a:ext cx="395" cy="398"/>
                <a:chOff x="1411" y="2269"/>
                <a:chExt cx="177" cy="180"/>
              </a:xfrm>
            </p:grpSpPr>
            <p:sp>
              <p:nvSpPr>
                <p:cNvPr id="139" name="Oval 13"/>
                <p:cNvSpPr>
                  <a:spLocks noChangeArrowheads="1"/>
                </p:cNvSpPr>
                <p:nvPr/>
              </p:nvSpPr>
              <p:spPr bwMode="auto">
                <a:xfrm>
                  <a:off x="1411" y="2269"/>
                  <a:ext cx="177" cy="180"/>
                </a:xfrm>
                <a:prstGeom prst="ellipse">
                  <a:avLst/>
                </a:prstGeom>
                <a:solidFill>
                  <a:srgbClr val="000000"/>
                </a:solidFill>
                <a:ln w="25400">
                  <a:solidFill>
                    <a:srgbClr val="FFFFFF"/>
                  </a:solidFill>
                  <a:round/>
                  <a:headEnd/>
                  <a:tailEnd/>
                </a:ln>
              </p:spPr>
              <p:txBody>
                <a:bodyPr/>
                <a:lstStyle/>
                <a:p>
                  <a:endParaRPr lang="en-US"/>
                </a:p>
              </p:txBody>
            </p:sp>
            <p:sp>
              <p:nvSpPr>
                <p:cNvPr id="140" name="Oval 14"/>
                <p:cNvSpPr>
                  <a:spLocks noChangeArrowheads="1"/>
                </p:cNvSpPr>
                <p:nvPr/>
              </p:nvSpPr>
              <p:spPr bwMode="auto">
                <a:xfrm>
                  <a:off x="1448" y="2307"/>
                  <a:ext cx="100" cy="105"/>
                </a:xfrm>
                <a:prstGeom prst="ellipse">
                  <a:avLst/>
                </a:prstGeom>
                <a:solidFill>
                  <a:srgbClr val="000000"/>
                </a:solidFill>
                <a:ln w="25400">
                  <a:solidFill>
                    <a:srgbClr val="FFFFFF"/>
                  </a:solidFill>
                  <a:round/>
                  <a:headEnd/>
                  <a:tailEnd/>
                </a:ln>
              </p:spPr>
              <p:txBody>
                <a:bodyPr/>
                <a:lstStyle/>
                <a:p>
                  <a:endParaRPr lang="en-US"/>
                </a:p>
              </p:txBody>
            </p:sp>
          </p:grpSp>
          <p:sp>
            <p:nvSpPr>
              <p:cNvPr id="132" name="Oval 15"/>
              <p:cNvSpPr>
                <a:spLocks noChangeArrowheads="1"/>
              </p:cNvSpPr>
              <p:nvPr/>
            </p:nvSpPr>
            <p:spPr bwMode="auto">
              <a:xfrm>
                <a:off x="2918" y="1648"/>
                <a:ext cx="104" cy="109"/>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 name="Freeform 16"/>
              <p:cNvSpPr>
                <a:spLocks/>
              </p:cNvSpPr>
              <p:nvPr/>
            </p:nvSpPr>
            <p:spPr bwMode="auto">
              <a:xfrm>
                <a:off x="2972" y="2115"/>
                <a:ext cx="111" cy="144"/>
              </a:xfrm>
              <a:custGeom>
                <a:avLst/>
                <a:gdLst>
                  <a:gd name="T0" fmla="*/ 0 w 111"/>
                  <a:gd name="T1" fmla="*/ 143 h 144"/>
                  <a:gd name="T2" fmla="*/ 110 w 111"/>
                  <a:gd name="T3" fmla="*/ 0 h 144"/>
                  <a:gd name="T4" fmla="*/ 0 w 111"/>
                  <a:gd name="T5" fmla="*/ 143 h 144"/>
                  <a:gd name="T6" fmla="*/ 0 60000 65536"/>
                  <a:gd name="T7" fmla="*/ 0 60000 65536"/>
                  <a:gd name="T8" fmla="*/ 0 60000 65536"/>
                </a:gdLst>
                <a:ahLst/>
                <a:cxnLst>
                  <a:cxn ang="T6">
                    <a:pos x="T0" y="T1"/>
                  </a:cxn>
                  <a:cxn ang="T7">
                    <a:pos x="T2" y="T3"/>
                  </a:cxn>
                  <a:cxn ang="T8">
                    <a:pos x="T4" y="T5"/>
                  </a:cxn>
                </a:cxnLst>
                <a:rect l="0" t="0" r="r" b="b"/>
                <a:pathLst>
                  <a:path w="111" h="144">
                    <a:moveTo>
                      <a:pt x="0" y="143"/>
                    </a:moveTo>
                    <a:lnTo>
                      <a:pt x="110" y="0"/>
                    </a:lnTo>
                    <a:lnTo>
                      <a:pt x="0" y="143"/>
                    </a:lnTo>
                  </a:path>
                </a:pathLst>
              </a:custGeom>
              <a:solidFill>
                <a:srgbClr val="50027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Freeform 17"/>
              <p:cNvSpPr>
                <a:spLocks/>
              </p:cNvSpPr>
              <p:nvPr/>
            </p:nvSpPr>
            <p:spPr bwMode="auto">
              <a:xfrm>
                <a:off x="2949" y="2084"/>
                <a:ext cx="39" cy="17"/>
              </a:xfrm>
              <a:custGeom>
                <a:avLst/>
                <a:gdLst>
                  <a:gd name="T0" fmla="*/ 38 w 39"/>
                  <a:gd name="T1" fmla="*/ 0 h 17"/>
                  <a:gd name="T2" fmla="*/ 38 w 39"/>
                  <a:gd name="T3" fmla="*/ 16 h 17"/>
                  <a:gd name="T4" fmla="*/ 0 w 39"/>
                  <a:gd name="T5" fmla="*/ 16 h 17"/>
                  <a:gd name="T6" fmla="*/ 0 w 39"/>
                  <a:gd name="T7" fmla="*/ 0 h 17"/>
                  <a:gd name="T8" fmla="*/ 38 w 3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7">
                    <a:moveTo>
                      <a:pt x="38" y="0"/>
                    </a:moveTo>
                    <a:lnTo>
                      <a:pt x="38" y="16"/>
                    </a:lnTo>
                    <a:lnTo>
                      <a:pt x="0" y="16"/>
                    </a:lnTo>
                    <a:lnTo>
                      <a:pt x="0" y="0"/>
                    </a:lnTo>
                    <a:lnTo>
                      <a:pt x="38"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Freeform 18"/>
              <p:cNvSpPr>
                <a:spLocks/>
              </p:cNvSpPr>
              <p:nvPr/>
            </p:nvSpPr>
            <p:spPr bwMode="auto">
              <a:xfrm>
                <a:off x="2949" y="1683"/>
                <a:ext cx="39" cy="18"/>
              </a:xfrm>
              <a:custGeom>
                <a:avLst/>
                <a:gdLst>
                  <a:gd name="T0" fmla="*/ 38 w 39"/>
                  <a:gd name="T1" fmla="*/ 17 h 18"/>
                  <a:gd name="T2" fmla="*/ 38 w 39"/>
                  <a:gd name="T3" fmla="*/ 0 h 18"/>
                  <a:gd name="T4" fmla="*/ 0 w 39"/>
                  <a:gd name="T5" fmla="*/ 0 h 18"/>
                  <a:gd name="T6" fmla="*/ 0 w 39"/>
                  <a:gd name="T7" fmla="*/ 17 h 18"/>
                  <a:gd name="T8" fmla="*/ 38 w 39"/>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8">
                    <a:moveTo>
                      <a:pt x="38" y="17"/>
                    </a:moveTo>
                    <a:lnTo>
                      <a:pt x="38" y="0"/>
                    </a:lnTo>
                    <a:lnTo>
                      <a:pt x="0" y="0"/>
                    </a:lnTo>
                    <a:lnTo>
                      <a:pt x="0" y="17"/>
                    </a:lnTo>
                    <a:lnTo>
                      <a:pt x="38" y="17"/>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Freeform 19"/>
              <p:cNvSpPr>
                <a:spLocks/>
              </p:cNvSpPr>
              <p:nvPr/>
            </p:nvSpPr>
            <p:spPr bwMode="auto">
              <a:xfrm>
                <a:off x="2409" y="2272"/>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Freeform 20"/>
              <p:cNvSpPr>
                <a:spLocks/>
              </p:cNvSpPr>
              <p:nvPr/>
            </p:nvSpPr>
            <p:spPr bwMode="auto">
              <a:xfrm>
                <a:off x="3376" y="2272"/>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Freeform 21"/>
              <p:cNvSpPr>
                <a:spLocks/>
              </p:cNvSpPr>
              <p:nvPr/>
            </p:nvSpPr>
            <p:spPr bwMode="auto">
              <a:xfrm>
                <a:off x="3675" y="2249"/>
                <a:ext cx="1" cy="31"/>
              </a:xfrm>
              <a:custGeom>
                <a:avLst/>
                <a:gdLst>
                  <a:gd name="T0" fmla="*/ 0 w 1"/>
                  <a:gd name="T1" fmla="*/ 30 h 31"/>
                  <a:gd name="T2" fmla="*/ 0 w 1"/>
                  <a:gd name="T3" fmla="*/ 30 h 31"/>
                  <a:gd name="T4" fmla="*/ 0 w 1"/>
                  <a:gd name="T5" fmla="*/ 0 h 31"/>
                  <a:gd name="T6" fmla="*/ 0 w 1"/>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30"/>
                    </a:moveTo>
                    <a:lnTo>
                      <a:pt x="0" y="30"/>
                    </a:lnTo>
                    <a:lnTo>
                      <a:pt x="0" y="0"/>
                    </a:lnTo>
                    <a:lnTo>
                      <a:pt x="0"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 name="Freeform 22"/>
            <p:cNvSpPr>
              <a:spLocks/>
            </p:cNvSpPr>
            <p:nvPr/>
          </p:nvSpPr>
          <p:spPr bwMode="auto">
            <a:xfrm>
              <a:off x="2633" y="3124"/>
              <a:ext cx="46" cy="50"/>
            </a:xfrm>
            <a:custGeom>
              <a:avLst/>
              <a:gdLst>
                <a:gd name="T0" fmla="*/ 0 w 46"/>
                <a:gd name="T1" fmla="*/ 49 h 50"/>
                <a:gd name="T2" fmla="*/ 45 w 46"/>
                <a:gd name="T3" fmla="*/ 0 h 50"/>
                <a:gd name="T4" fmla="*/ 0 w 46"/>
                <a:gd name="T5" fmla="*/ 49 h 50"/>
                <a:gd name="T6" fmla="*/ 0 60000 65536"/>
                <a:gd name="T7" fmla="*/ 0 60000 65536"/>
                <a:gd name="T8" fmla="*/ 0 60000 65536"/>
              </a:gdLst>
              <a:ahLst/>
              <a:cxnLst>
                <a:cxn ang="T6">
                  <a:pos x="T0" y="T1"/>
                </a:cxn>
                <a:cxn ang="T7">
                  <a:pos x="T2" y="T3"/>
                </a:cxn>
                <a:cxn ang="T8">
                  <a:pos x="T4" y="T5"/>
                </a:cxn>
              </a:cxnLst>
              <a:rect l="0" t="0" r="r" b="b"/>
              <a:pathLst>
                <a:path w="46" h="50">
                  <a:moveTo>
                    <a:pt x="0" y="49"/>
                  </a:moveTo>
                  <a:lnTo>
                    <a:pt x="45" y="0"/>
                  </a:lnTo>
                  <a:lnTo>
                    <a:pt x="0" y="49"/>
                  </a:lnTo>
                </a:path>
              </a:pathLst>
            </a:custGeom>
            <a:solidFill>
              <a:srgbClr val="0E003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23"/>
            <p:cNvSpPr>
              <a:spLocks/>
            </p:cNvSpPr>
            <p:nvPr/>
          </p:nvSpPr>
          <p:spPr bwMode="auto">
            <a:xfrm>
              <a:off x="3323" y="3124"/>
              <a:ext cx="47" cy="50"/>
            </a:xfrm>
            <a:custGeom>
              <a:avLst/>
              <a:gdLst>
                <a:gd name="T0" fmla="*/ 46 w 47"/>
                <a:gd name="T1" fmla="*/ 49 h 50"/>
                <a:gd name="T2" fmla="*/ 0 w 47"/>
                <a:gd name="T3" fmla="*/ 0 h 50"/>
                <a:gd name="T4" fmla="*/ 46 w 47"/>
                <a:gd name="T5" fmla="*/ 49 h 50"/>
                <a:gd name="T6" fmla="*/ 0 60000 65536"/>
                <a:gd name="T7" fmla="*/ 0 60000 65536"/>
                <a:gd name="T8" fmla="*/ 0 60000 65536"/>
              </a:gdLst>
              <a:ahLst/>
              <a:cxnLst>
                <a:cxn ang="T6">
                  <a:pos x="T0" y="T1"/>
                </a:cxn>
                <a:cxn ang="T7">
                  <a:pos x="T2" y="T3"/>
                </a:cxn>
                <a:cxn ang="T8">
                  <a:pos x="T4" y="T5"/>
                </a:cxn>
              </a:cxnLst>
              <a:rect l="0" t="0" r="r" b="b"/>
              <a:pathLst>
                <a:path w="47" h="50">
                  <a:moveTo>
                    <a:pt x="46" y="49"/>
                  </a:moveTo>
                  <a:lnTo>
                    <a:pt x="0" y="0"/>
                  </a:lnTo>
                  <a:lnTo>
                    <a:pt x="46" y="49"/>
                  </a:lnTo>
                </a:path>
              </a:pathLst>
            </a:custGeom>
            <a:solidFill>
              <a:srgbClr val="0E003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24"/>
            <p:cNvSpPr>
              <a:spLocks noChangeArrowheads="1"/>
            </p:cNvSpPr>
            <p:nvPr/>
          </p:nvSpPr>
          <p:spPr bwMode="auto">
            <a:xfrm>
              <a:off x="2706" y="3197"/>
              <a:ext cx="662" cy="25"/>
            </a:xfrm>
            <a:prstGeom prst="rect">
              <a:avLst/>
            </a:prstGeom>
            <a:solidFill>
              <a:srgbClr val="FFFF00"/>
            </a:solidFill>
            <a:ln>
              <a:noFill/>
            </a:ln>
            <a:effectLst/>
            <a:extLs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25"/>
            <p:cNvSpPr>
              <a:spLocks/>
            </p:cNvSpPr>
            <p:nvPr/>
          </p:nvSpPr>
          <p:spPr bwMode="auto">
            <a:xfrm>
              <a:off x="3409" y="3197"/>
              <a:ext cx="17" cy="26"/>
            </a:xfrm>
            <a:custGeom>
              <a:avLst/>
              <a:gdLst>
                <a:gd name="T0" fmla="*/ 0 w 17"/>
                <a:gd name="T1" fmla="*/ 0 h 26"/>
                <a:gd name="T2" fmla="*/ 16 w 17"/>
                <a:gd name="T3" fmla="*/ 0 h 26"/>
                <a:gd name="T4" fmla="*/ 16 w 17"/>
                <a:gd name="T5" fmla="*/ 25 h 26"/>
                <a:gd name="T6" fmla="*/ 0 w 17"/>
                <a:gd name="T7" fmla="*/ 25 h 26"/>
                <a:gd name="T8" fmla="*/ 0 w 1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6">
                  <a:moveTo>
                    <a:pt x="0" y="0"/>
                  </a:moveTo>
                  <a:lnTo>
                    <a:pt x="16" y="0"/>
                  </a:lnTo>
                  <a:lnTo>
                    <a:pt x="16" y="25"/>
                  </a:lnTo>
                  <a:lnTo>
                    <a:pt x="0" y="25"/>
                  </a:lnTo>
                  <a:lnTo>
                    <a:pt x="0"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26"/>
            <p:cNvSpPr>
              <a:spLocks/>
            </p:cNvSpPr>
            <p:nvPr/>
          </p:nvSpPr>
          <p:spPr bwMode="auto">
            <a:xfrm>
              <a:off x="2754" y="3197"/>
              <a:ext cx="17" cy="26"/>
            </a:xfrm>
            <a:custGeom>
              <a:avLst/>
              <a:gdLst>
                <a:gd name="T0" fmla="*/ 16 w 17"/>
                <a:gd name="T1" fmla="*/ 0 h 26"/>
                <a:gd name="T2" fmla="*/ 0 w 17"/>
                <a:gd name="T3" fmla="*/ 0 h 26"/>
                <a:gd name="T4" fmla="*/ 0 w 17"/>
                <a:gd name="T5" fmla="*/ 25 h 26"/>
                <a:gd name="T6" fmla="*/ 16 w 17"/>
                <a:gd name="T7" fmla="*/ 25 h 26"/>
                <a:gd name="T8" fmla="*/ 16 w 1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6">
                  <a:moveTo>
                    <a:pt x="16" y="0"/>
                  </a:moveTo>
                  <a:lnTo>
                    <a:pt x="0" y="0"/>
                  </a:lnTo>
                  <a:lnTo>
                    <a:pt x="0" y="25"/>
                  </a:lnTo>
                  <a:lnTo>
                    <a:pt x="16" y="25"/>
                  </a:lnTo>
                  <a:lnTo>
                    <a:pt x="16"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27"/>
            <p:cNvSpPr>
              <a:spLocks/>
            </p:cNvSpPr>
            <p:nvPr/>
          </p:nvSpPr>
          <p:spPr bwMode="auto">
            <a:xfrm>
              <a:off x="2613" y="3125"/>
              <a:ext cx="173" cy="142"/>
            </a:xfrm>
            <a:custGeom>
              <a:avLst/>
              <a:gdLst>
                <a:gd name="T0" fmla="*/ 172 w 173"/>
                <a:gd name="T1" fmla="*/ 73 h 142"/>
                <a:gd name="T2" fmla="*/ 172 w 173"/>
                <a:gd name="T3" fmla="*/ 141 h 142"/>
                <a:gd name="T4" fmla="*/ 0 w 173"/>
                <a:gd name="T5" fmla="*/ 73 h 142"/>
                <a:gd name="T6" fmla="*/ 172 w 173"/>
                <a:gd name="T7" fmla="*/ 0 h 142"/>
                <a:gd name="T8" fmla="*/ 172 w 173"/>
                <a:gd name="T9" fmla="*/ 73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142">
                  <a:moveTo>
                    <a:pt x="172" y="73"/>
                  </a:moveTo>
                  <a:lnTo>
                    <a:pt x="172" y="141"/>
                  </a:lnTo>
                  <a:lnTo>
                    <a:pt x="0" y="73"/>
                  </a:lnTo>
                  <a:lnTo>
                    <a:pt x="172" y="0"/>
                  </a:lnTo>
                  <a:lnTo>
                    <a:pt x="172" y="73"/>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28"/>
            <p:cNvSpPr>
              <a:spLocks/>
            </p:cNvSpPr>
            <p:nvPr/>
          </p:nvSpPr>
          <p:spPr bwMode="auto">
            <a:xfrm>
              <a:off x="3302" y="3134"/>
              <a:ext cx="165" cy="142"/>
            </a:xfrm>
            <a:custGeom>
              <a:avLst/>
              <a:gdLst>
                <a:gd name="T0" fmla="*/ 0 w 165"/>
                <a:gd name="T1" fmla="*/ 73 h 142"/>
                <a:gd name="T2" fmla="*/ 0 w 165"/>
                <a:gd name="T3" fmla="*/ 0 h 142"/>
                <a:gd name="T4" fmla="*/ 164 w 165"/>
                <a:gd name="T5" fmla="*/ 73 h 142"/>
                <a:gd name="T6" fmla="*/ 0 w 165"/>
                <a:gd name="T7" fmla="*/ 141 h 142"/>
                <a:gd name="T8" fmla="*/ 0 w 165"/>
                <a:gd name="T9" fmla="*/ 73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 h="142">
                  <a:moveTo>
                    <a:pt x="0" y="73"/>
                  </a:moveTo>
                  <a:lnTo>
                    <a:pt x="0" y="0"/>
                  </a:lnTo>
                  <a:lnTo>
                    <a:pt x="164" y="73"/>
                  </a:lnTo>
                  <a:lnTo>
                    <a:pt x="0" y="141"/>
                  </a:lnTo>
                  <a:lnTo>
                    <a:pt x="0" y="73"/>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Rectangle 29"/>
            <p:cNvSpPr>
              <a:spLocks noChangeArrowheads="1"/>
            </p:cNvSpPr>
            <p:nvPr/>
          </p:nvSpPr>
          <p:spPr bwMode="auto">
            <a:xfrm>
              <a:off x="2336" y="3294"/>
              <a:ext cx="1634" cy="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GB" sz="2000" b="1"/>
                <a:t>TENSILE STRAIN</a:t>
              </a:r>
            </a:p>
          </p:txBody>
        </p:sp>
        <p:sp>
          <p:nvSpPr>
            <p:cNvPr id="16" name="Freeform 30"/>
            <p:cNvSpPr>
              <a:spLocks/>
            </p:cNvSpPr>
            <p:nvPr/>
          </p:nvSpPr>
          <p:spPr bwMode="auto">
            <a:xfrm>
              <a:off x="3153" y="2758"/>
              <a:ext cx="217" cy="95"/>
            </a:xfrm>
            <a:custGeom>
              <a:avLst/>
              <a:gdLst>
                <a:gd name="T0" fmla="*/ 216 w 217"/>
                <a:gd name="T1" fmla="*/ 0 h 95"/>
                <a:gd name="T2" fmla="*/ 0 w 217"/>
                <a:gd name="T3" fmla="*/ 94 h 95"/>
                <a:gd name="T4" fmla="*/ 216 w 217"/>
                <a:gd name="T5" fmla="*/ 0 h 95"/>
                <a:gd name="T6" fmla="*/ 0 60000 65536"/>
                <a:gd name="T7" fmla="*/ 0 60000 65536"/>
                <a:gd name="T8" fmla="*/ 0 60000 65536"/>
              </a:gdLst>
              <a:ahLst/>
              <a:cxnLst>
                <a:cxn ang="T6">
                  <a:pos x="T0" y="T1"/>
                </a:cxn>
                <a:cxn ang="T7">
                  <a:pos x="T2" y="T3"/>
                </a:cxn>
                <a:cxn ang="T8">
                  <a:pos x="T4" y="T5"/>
                </a:cxn>
              </a:cxnLst>
              <a:rect l="0" t="0" r="r" b="b"/>
              <a:pathLst>
                <a:path w="217" h="95">
                  <a:moveTo>
                    <a:pt x="216" y="0"/>
                  </a:moveTo>
                  <a:lnTo>
                    <a:pt x="0" y="94"/>
                  </a:lnTo>
                  <a:lnTo>
                    <a:pt x="216" y="0"/>
                  </a:lnTo>
                </a:path>
              </a:pathLst>
            </a:custGeom>
            <a:solidFill>
              <a:schemeClr val="tx1"/>
            </a:solidFill>
            <a:ln w="508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31"/>
            <p:cNvSpPr>
              <a:spLocks/>
            </p:cNvSpPr>
            <p:nvPr/>
          </p:nvSpPr>
          <p:spPr bwMode="auto">
            <a:xfrm>
              <a:off x="3025" y="2788"/>
              <a:ext cx="157" cy="120"/>
            </a:xfrm>
            <a:custGeom>
              <a:avLst/>
              <a:gdLst>
                <a:gd name="T0" fmla="*/ 136 w 157"/>
                <a:gd name="T1" fmla="*/ 61 h 120"/>
                <a:gd name="T2" fmla="*/ 156 w 157"/>
                <a:gd name="T3" fmla="*/ 112 h 120"/>
                <a:gd name="T4" fmla="*/ 0 w 157"/>
                <a:gd name="T5" fmla="*/ 119 h 120"/>
                <a:gd name="T6" fmla="*/ 113 w 157"/>
                <a:gd name="T7" fmla="*/ 0 h 120"/>
                <a:gd name="T8" fmla="*/ 136 w 157"/>
                <a:gd name="T9" fmla="*/ 61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20">
                  <a:moveTo>
                    <a:pt x="136" y="61"/>
                  </a:moveTo>
                  <a:lnTo>
                    <a:pt x="156" y="112"/>
                  </a:lnTo>
                  <a:lnTo>
                    <a:pt x="0" y="119"/>
                  </a:lnTo>
                  <a:lnTo>
                    <a:pt x="113" y="0"/>
                  </a:lnTo>
                  <a:lnTo>
                    <a:pt x="136" y="61"/>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32"/>
            <p:cNvSpPr>
              <a:spLocks/>
            </p:cNvSpPr>
            <p:nvPr/>
          </p:nvSpPr>
          <p:spPr bwMode="auto">
            <a:xfrm>
              <a:off x="2947" y="2821"/>
              <a:ext cx="39" cy="221"/>
            </a:xfrm>
            <a:custGeom>
              <a:avLst/>
              <a:gdLst>
                <a:gd name="T0" fmla="*/ 0 w 39"/>
                <a:gd name="T1" fmla="*/ 220 h 221"/>
                <a:gd name="T2" fmla="*/ 25 w 39"/>
                <a:gd name="T3" fmla="*/ 220 h 221"/>
                <a:gd name="T4" fmla="*/ 38 w 39"/>
                <a:gd name="T5" fmla="*/ 0 h 221"/>
                <a:gd name="T6" fmla="*/ 13 w 39"/>
                <a:gd name="T7" fmla="*/ 0 h 221"/>
                <a:gd name="T8" fmla="*/ 0 w 39"/>
                <a:gd name="T9" fmla="*/ 220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221">
                  <a:moveTo>
                    <a:pt x="0" y="220"/>
                  </a:moveTo>
                  <a:lnTo>
                    <a:pt x="25" y="220"/>
                  </a:lnTo>
                  <a:lnTo>
                    <a:pt x="38" y="0"/>
                  </a:lnTo>
                  <a:lnTo>
                    <a:pt x="13" y="0"/>
                  </a:lnTo>
                  <a:lnTo>
                    <a:pt x="0" y="22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33"/>
            <p:cNvSpPr>
              <a:spLocks/>
            </p:cNvSpPr>
            <p:nvPr/>
          </p:nvSpPr>
          <p:spPr bwMode="auto">
            <a:xfrm>
              <a:off x="2961" y="2821"/>
              <a:ext cx="45" cy="120"/>
            </a:xfrm>
            <a:custGeom>
              <a:avLst/>
              <a:gdLst>
                <a:gd name="T0" fmla="*/ 26 w 45"/>
                <a:gd name="T1" fmla="*/ 0 h 120"/>
                <a:gd name="T2" fmla="*/ 44 w 45"/>
                <a:gd name="T3" fmla="*/ 112 h 120"/>
                <a:gd name="T4" fmla="*/ 18 w 45"/>
                <a:gd name="T5" fmla="*/ 119 h 120"/>
                <a:gd name="T6" fmla="*/ 0 w 45"/>
                <a:gd name="T7" fmla="*/ 7 h 120"/>
                <a:gd name="T8" fmla="*/ 26 w 45"/>
                <a:gd name="T9" fmla="*/ 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20">
                  <a:moveTo>
                    <a:pt x="26" y="0"/>
                  </a:moveTo>
                  <a:lnTo>
                    <a:pt x="44" y="112"/>
                  </a:lnTo>
                  <a:lnTo>
                    <a:pt x="18" y="119"/>
                  </a:lnTo>
                  <a:lnTo>
                    <a:pt x="0" y="7"/>
                  </a:lnTo>
                  <a:lnTo>
                    <a:pt x="26"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34"/>
            <p:cNvSpPr>
              <a:spLocks/>
            </p:cNvSpPr>
            <p:nvPr/>
          </p:nvSpPr>
          <p:spPr bwMode="auto">
            <a:xfrm>
              <a:off x="2982" y="2942"/>
              <a:ext cx="30" cy="63"/>
            </a:xfrm>
            <a:custGeom>
              <a:avLst/>
              <a:gdLst>
                <a:gd name="T0" fmla="*/ 23 w 30"/>
                <a:gd name="T1" fmla="*/ 0 h 63"/>
                <a:gd name="T2" fmla="*/ 29 w 30"/>
                <a:gd name="T3" fmla="*/ 42 h 63"/>
                <a:gd name="T4" fmla="*/ 12 w 30"/>
                <a:gd name="T5" fmla="*/ 62 h 63"/>
                <a:gd name="T6" fmla="*/ 0 w 30"/>
                <a:gd name="T7" fmla="*/ 7 h 63"/>
                <a:gd name="T8" fmla="*/ 23 w 30"/>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3">
                  <a:moveTo>
                    <a:pt x="23" y="0"/>
                  </a:moveTo>
                  <a:lnTo>
                    <a:pt x="29" y="42"/>
                  </a:lnTo>
                  <a:lnTo>
                    <a:pt x="12" y="62"/>
                  </a:lnTo>
                  <a:lnTo>
                    <a:pt x="0" y="7"/>
                  </a:lnTo>
                  <a:lnTo>
                    <a:pt x="23"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35"/>
            <p:cNvSpPr>
              <a:spLocks/>
            </p:cNvSpPr>
            <p:nvPr/>
          </p:nvSpPr>
          <p:spPr bwMode="auto">
            <a:xfrm>
              <a:off x="2997" y="2990"/>
              <a:ext cx="46" cy="48"/>
            </a:xfrm>
            <a:custGeom>
              <a:avLst/>
              <a:gdLst>
                <a:gd name="T0" fmla="*/ 18 w 46"/>
                <a:gd name="T1" fmla="*/ 0 h 48"/>
                <a:gd name="T2" fmla="*/ 45 w 46"/>
                <a:gd name="T3" fmla="*/ 26 h 48"/>
                <a:gd name="T4" fmla="*/ 25 w 46"/>
                <a:gd name="T5" fmla="*/ 47 h 48"/>
                <a:gd name="T6" fmla="*/ 0 w 46"/>
                <a:gd name="T7" fmla="*/ 19 h 48"/>
                <a:gd name="T8" fmla="*/ 18 w 46"/>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8">
                  <a:moveTo>
                    <a:pt x="18" y="0"/>
                  </a:moveTo>
                  <a:lnTo>
                    <a:pt x="45" y="26"/>
                  </a:lnTo>
                  <a:lnTo>
                    <a:pt x="25" y="47"/>
                  </a:lnTo>
                  <a:lnTo>
                    <a:pt x="0" y="19"/>
                  </a:lnTo>
                  <a:lnTo>
                    <a:pt x="18"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36"/>
            <p:cNvSpPr>
              <a:spLocks/>
            </p:cNvSpPr>
            <p:nvPr/>
          </p:nvSpPr>
          <p:spPr bwMode="auto">
            <a:xfrm>
              <a:off x="2961" y="2821"/>
              <a:ext cx="24" cy="1"/>
            </a:xfrm>
            <a:custGeom>
              <a:avLst/>
              <a:gdLst>
                <a:gd name="T0" fmla="*/ 0 w 24"/>
                <a:gd name="T1" fmla="*/ 0 h 1"/>
                <a:gd name="T2" fmla="*/ 23 w 24"/>
                <a:gd name="T3" fmla="*/ 0 h 1"/>
                <a:gd name="T4" fmla="*/ 0 w 24"/>
                <a:gd name="T5" fmla="*/ 0 h 1"/>
                <a:gd name="T6" fmla="*/ 0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0" y="0"/>
                  </a:moveTo>
                  <a:lnTo>
                    <a:pt x="23"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37"/>
            <p:cNvSpPr>
              <a:spLocks/>
            </p:cNvSpPr>
            <p:nvPr/>
          </p:nvSpPr>
          <p:spPr bwMode="auto">
            <a:xfrm>
              <a:off x="3025" y="3021"/>
              <a:ext cx="23" cy="25"/>
            </a:xfrm>
            <a:custGeom>
              <a:avLst/>
              <a:gdLst>
                <a:gd name="T0" fmla="*/ 17 w 23"/>
                <a:gd name="T1" fmla="*/ 0 h 25"/>
                <a:gd name="T2" fmla="*/ 22 w 23"/>
                <a:gd name="T3" fmla="*/ 5 h 25"/>
                <a:gd name="T4" fmla="*/ 6 w 23"/>
                <a:gd name="T5" fmla="*/ 24 h 25"/>
                <a:gd name="T6" fmla="*/ 0 w 23"/>
                <a:gd name="T7" fmla="*/ 19 h 25"/>
                <a:gd name="T8" fmla="*/ 17 w 2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5">
                  <a:moveTo>
                    <a:pt x="17" y="0"/>
                  </a:moveTo>
                  <a:lnTo>
                    <a:pt x="22" y="5"/>
                  </a:lnTo>
                  <a:lnTo>
                    <a:pt x="6" y="24"/>
                  </a:lnTo>
                  <a:lnTo>
                    <a:pt x="0" y="19"/>
                  </a:lnTo>
                  <a:lnTo>
                    <a:pt x="17"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38"/>
            <p:cNvSpPr>
              <a:spLocks/>
            </p:cNvSpPr>
            <p:nvPr/>
          </p:nvSpPr>
          <p:spPr bwMode="auto">
            <a:xfrm>
              <a:off x="2947" y="3053"/>
              <a:ext cx="23" cy="17"/>
            </a:xfrm>
            <a:custGeom>
              <a:avLst/>
              <a:gdLst>
                <a:gd name="T0" fmla="*/ 0 w 23"/>
                <a:gd name="T1" fmla="*/ 0 h 17"/>
                <a:gd name="T2" fmla="*/ 0 w 23"/>
                <a:gd name="T3" fmla="*/ 16 h 17"/>
                <a:gd name="T4" fmla="*/ 22 w 23"/>
                <a:gd name="T5" fmla="*/ 16 h 17"/>
                <a:gd name="T6" fmla="*/ 22 w 23"/>
                <a:gd name="T7" fmla="*/ 0 h 17"/>
                <a:gd name="T8" fmla="*/ 0 w 2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7">
                  <a:moveTo>
                    <a:pt x="0" y="0"/>
                  </a:moveTo>
                  <a:lnTo>
                    <a:pt x="0" y="16"/>
                  </a:lnTo>
                  <a:lnTo>
                    <a:pt x="22" y="16"/>
                  </a:lnTo>
                  <a:lnTo>
                    <a:pt x="22"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39"/>
            <p:cNvSpPr>
              <a:spLocks/>
            </p:cNvSpPr>
            <p:nvPr/>
          </p:nvSpPr>
          <p:spPr bwMode="auto">
            <a:xfrm>
              <a:off x="1760" y="2213"/>
              <a:ext cx="217" cy="88"/>
            </a:xfrm>
            <a:custGeom>
              <a:avLst/>
              <a:gdLst>
                <a:gd name="T0" fmla="*/ 7 w 217"/>
                <a:gd name="T1" fmla="*/ 0 h 88"/>
                <a:gd name="T2" fmla="*/ 216 w 217"/>
                <a:gd name="T3" fmla="*/ 52 h 88"/>
                <a:gd name="T4" fmla="*/ 210 w 217"/>
                <a:gd name="T5" fmla="*/ 87 h 88"/>
                <a:gd name="T6" fmla="*/ 0 w 217"/>
                <a:gd name="T7" fmla="*/ 36 h 88"/>
                <a:gd name="T8" fmla="*/ 7 w 217"/>
                <a:gd name="T9" fmla="*/ 0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88">
                  <a:moveTo>
                    <a:pt x="7" y="0"/>
                  </a:moveTo>
                  <a:lnTo>
                    <a:pt x="216" y="52"/>
                  </a:lnTo>
                  <a:lnTo>
                    <a:pt x="210" y="87"/>
                  </a:lnTo>
                  <a:lnTo>
                    <a:pt x="0" y="36"/>
                  </a:lnTo>
                  <a:lnTo>
                    <a:pt x="7"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0"/>
            <p:cNvSpPr>
              <a:spLocks/>
            </p:cNvSpPr>
            <p:nvPr/>
          </p:nvSpPr>
          <p:spPr bwMode="auto">
            <a:xfrm>
              <a:off x="1967" y="2270"/>
              <a:ext cx="289" cy="79"/>
            </a:xfrm>
            <a:custGeom>
              <a:avLst/>
              <a:gdLst>
                <a:gd name="T0" fmla="*/ 6 w 289"/>
                <a:gd name="T1" fmla="*/ 0 h 79"/>
                <a:gd name="T2" fmla="*/ 288 w 289"/>
                <a:gd name="T3" fmla="*/ 43 h 79"/>
                <a:gd name="T4" fmla="*/ 282 w 289"/>
                <a:gd name="T5" fmla="*/ 78 h 79"/>
                <a:gd name="T6" fmla="*/ 0 w 289"/>
                <a:gd name="T7" fmla="*/ 35 h 79"/>
                <a:gd name="T8" fmla="*/ 6 w 289"/>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 h="79">
                  <a:moveTo>
                    <a:pt x="6" y="0"/>
                  </a:moveTo>
                  <a:lnTo>
                    <a:pt x="288" y="43"/>
                  </a:lnTo>
                  <a:lnTo>
                    <a:pt x="282" y="78"/>
                  </a:lnTo>
                  <a:lnTo>
                    <a:pt x="0" y="35"/>
                  </a:lnTo>
                  <a:lnTo>
                    <a:pt x="6"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41"/>
            <p:cNvSpPr>
              <a:spLocks/>
            </p:cNvSpPr>
            <p:nvPr/>
          </p:nvSpPr>
          <p:spPr bwMode="auto">
            <a:xfrm>
              <a:off x="1966" y="2270"/>
              <a:ext cx="2" cy="31"/>
            </a:xfrm>
            <a:custGeom>
              <a:avLst/>
              <a:gdLst>
                <a:gd name="T0" fmla="*/ 1 w 2"/>
                <a:gd name="T1" fmla="*/ 30 h 31"/>
                <a:gd name="T2" fmla="*/ 1 w 2"/>
                <a:gd name="T3" fmla="*/ 30 h 31"/>
                <a:gd name="T4" fmla="*/ 0 w 2"/>
                <a:gd name="T5" fmla="*/ 0 h 31"/>
                <a:gd name="T6" fmla="*/ 1 w 2"/>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1">
                  <a:moveTo>
                    <a:pt x="1" y="30"/>
                  </a:moveTo>
                  <a:lnTo>
                    <a:pt x="1" y="30"/>
                  </a:lnTo>
                  <a:lnTo>
                    <a:pt x="0" y="0"/>
                  </a:lnTo>
                  <a:lnTo>
                    <a:pt x="1"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42"/>
            <p:cNvSpPr>
              <a:spLocks/>
            </p:cNvSpPr>
            <p:nvPr/>
          </p:nvSpPr>
          <p:spPr bwMode="auto">
            <a:xfrm>
              <a:off x="2249" y="2318"/>
              <a:ext cx="225" cy="56"/>
            </a:xfrm>
            <a:custGeom>
              <a:avLst/>
              <a:gdLst>
                <a:gd name="T0" fmla="*/ 0 w 225"/>
                <a:gd name="T1" fmla="*/ 0 h 56"/>
                <a:gd name="T2" fmla="*/ 224 w 225"/>
                <a:gd name="T3" fmla="*/ 20 h 56"/>
                <a:gd name="T4" fmla="*/ 224 w 225"/>
                <a:gd name="T5" fmla="*/ 55 h 56"/>
                <a:gd name="T6" fmla="*/ 0 w 225"/>
                <a:gd name="T7" fmla="*/ 34 h 56"/>
                <a:gd name="T8" fmla="*/ 0 w 225"/>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 h="56">
                  <a:moveTo>
                    <a:pt x="0" y="0"/>
                  </a:moveTo>
                  <a:lnTo>
                    <a:pt x="224" y="20"/>
                  </a:lnTo>
                  <a:lnTo>
                    <a:pt x="224" y="55"/>
                  </a:lnTo>
                  <a:lnTo>
                    <a:pt x="0" y="34"/>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43"/>
            <p:cNvSpPr>
              <a:spLocks/>
            </p:cNvSpPr>
            <p:nvPr/>
          </p:nvSpPr>
          <p:spPr bwMode="auto">
            <a:xfrm>
              <a:off x="2242" y="2318"/>
              <a:ext cx="2" cy="31"/>
            </a:xfrm>
            <a:custGeom>
              <a:avLst/>
              <a:gdLst>
                <a:gd name="T0" fmla="*/ 1 w 2"/>
                <a:gd name="T1" fmla="*/ 30 h 31"/>
                <a:gd name="T2" fmla="*/ 0 w 2"/>
                <a:gd name="T3" fmla="*/ 30 h 31"/>
                <a:gd name="T4" fmla="*/ 0 w 2"/>
                <a:gd name="T5" fmla="*/ 0 h 31"/>
                <a:gd name="T6" fmla="*/ 1 w 2"/>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1">
                  <a:moveTo>
                    <a:pt x="1" y="30"/>
                  </a:moveTo>
                  <a:lnTo>
                    <a:pt x="0" y="30"/>
                  </a:lnTo>
                  <a:lnTo>
                    <a:pt x="0" y="0"/>
                  </a:lnTo>
                  <a:lnTo>
                    <a:pt x="1"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Freeform 44"/>
            <p:cNvSpPr>
              <a:spLocks/>
            </p:cNvSpPr>
            <p:nvPr/>
          </p:nvSpPr>
          <p:spPr bwMode="auto">
            <a:xfrm>
              <a:off x="2470" y="2341"/>
              <a:ext cx="240" cy="48"/>
            </a:xfrm>
            <a:custGeom>
              <a:avLst/>
              <a:gdLst>
                <a:gd name="T0" fmla="*/ 0 w 240"/>
                <a:gd name="T1" fmla="*/ 0 h 48"/>
                <a:gd name="T2" fmla="*/ 239 w 240"/>
                <a:gd name="T3" fmla="*/ 13 h 48"/>
                <a:gd name="T4" fmla="*/ 239 w 240"/>
                <a:gd name="T5" fmla="*/ 47 h 48"/>
                <a:gd name="T6" fmla="*/ 0 w 240"/>
                <a:gd name="T7" fmla="*/ 34 h 48"/>
                <a:gd name="T8" fmla="*/ 0 w 240"/>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48">
                  <a:moveTo>
                    <a:pt x="0" y="0"/>
                  </a:moveTo>
                  <a:lnTo>
                    <a:pt x="239" y="13"/>
                  </a:lnTo>
                  <a:lnTo>
                    <a:pt x="239" y="47"/>
                  </a:lnTo>
                  <a:lnTo>
                    <a:pt x="0" y="34"/>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5"/>
            <p:cNvSpPr>
              <a:spLocks/>
            </p:cNvSpPr>
            <p:nvPr/>
          </p:nvSpPr>
          <p:spPr bwMode="auto">
            <a:xfrm>
              <a:off x="2705" y="2357"/>
              <a:ext cx="231" cy="40"/>
            </a:xfrm>
            <a:custGeom>
              <a:avLst/>
              <a:gdLst>
                <a:gd name="T0" fmla="*/ 0 w 231"/>
                <a:gd name="T1" fmla="*/ 0 h 40"/>
                <a:gd name="T2" fmla="*/ 230 w 231"/>
                <a:gd name="T3" fmla="*/ 7 h 40"/>
                <a:gd name="T4" fmla="*/ 230 w 231"/>
                <a:gd name="T5" fmla="*/ 39 h 40"/>
                <a:gd name="T6" fmla="*/ 0 w 231"/>
                <a:gd name="T7" fmla="*/ 33 h 40"/>
                <a:gd name="T8" fmla="*/ 0 w 231"/>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 h="40">
                  <a:moveTo>
                    <a:pt x="0" y="0"/>
                  </a:moveTo>
                  <a:lnTo>
                    <a:pt x="230" y="7"/>
                  </a:lnTo>
                  <a:lnTo>
                    <a:pt x="230" y="39"/>
                  </a:lnTo>
                  <a:lnTo>
                    <a:pt x="0" y="33"/>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6"/>
            <p:cNvSpPr>
              <a:spLocks/>
            </p:cNvSpPr>
            <p:nvPr/>
          </p:nvSpPr>
          <p:spPr bwMode="auto">
            <a:xfrm>
              <a:off x="2470" y="2341"/>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7"/>
            <p:cNvSpPr>
              <a:spLocks/>
            </p:cNvSpPr>
            <p:nvPr/>
          </p:nvSpPr>
          <p:spPr bwMode="auto">
            <a:xfrm>
              <a:off x="2932" y="2366"/>
              <a:ext cx="262" cy="31"/>
            </a:xfrm>
            <a:custGeom>
              <a:avLst/>
              <a:gdLst>
                <a:gd name="T0" fmla="*/ 0 w 262"/>
                <a:gd name="T1" fmla="*/ 0 h 31"/>
                <a:gd name="T2" fmla="*/ 261 w 262"/>
                <a:gd name="T3" fmla="*/ 0 h 31"/>
                <a:gd name="T4" fmla="*/ 261 w 262"/>
                <a:gd name="T5" fmla="*/ 30 h 31"/>
                <a:gd name="T6" fmla="*/ 0 w 262"/>
                <a:gd name="T7" fmla="*/ 30 h 31"/>
                <a:gd name="T8" fmla="*/ 0 w 2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31">
                  <a:moveTo>
                    <a:pt x="0" y="0"/>
                  </a:moveTo>
                  <a:lnTo>
                    <a:pt x="261" y="0"/>
                  </a:lnTo>
                  <a:lnTo>
                    <a:pt x="261" y="30"/>
                  </a:lnTo>
                  <a:lnTo>
                    <a:pt x="0" y="3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8"/>
            <p:cNvSpPr>
              <a:spLocks/>
            </p:cNvSpPr>
            <p:nvPr/>
          </p:nvSpPr>
          <p:spPr bwMode="auto">
            <a:xfrm>
              <a:off x="3188" y="2341"/>
              <a:ext cx="254" cy="56"/>
            </a:xfrm>
            <a:custGeom>
              <a:avLst/>
              <a:gdLst>
                <a:gd name="T0" fmla="*/ 0 w 254"/>
                <a:gd name="T1" fmla="*/ 21 h 56"/>
                <a:gd name="T2" fmla="*/ 253 w 254"/>
                <a:gd name="T3" fmla="*/ 0 h 56"/>
                <a:gd name="T4" fmla="*/ 253 w 254"/>
                <a:gd name="T5" fmla="*/ 35 h 56"/>
                <a:gd name="T6" fmla="*/ 0 w 254"/>
                <a:gd name="T7" fmla="*/ 55 h 56"/>
                <a:gd name="T8" fmla="*/ 0 w 254"/>
                <a:gd name="T9" fmla="*/ 21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 h="56">
                  <a:moveTo>
                    <a:pt x="0" y="21"/>
                  </a:moveTo>
                  <a:lnTo>
                    <a:pt x="253" y="0"/>
                  </a:lnTo>
                  <a:lnTo>
                    <a:pt x="253" y="35"/>
                  </a:lnTo>
                  <a:lnTo>
                    <a:pt x="0" y="55"/>
                  </a:lnTo>
                  <a:lnTo>
                    <a:pt x="0" y="2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Freeform 49"/>
            <p:cNvSpPr>
              <a:spLocks/>
            </p:cNvSpPr>
            <p:nvPr/>
          </p:nvSpPr>
          <p:spPr bwMode="auto">
            <a:xfrm>
              <a:off x="2932" y="2366"/>
              <a:ext cx="1" cy="31"/>
            </a:xfrm>
            <a:custGeom>
              <a:avLst/>
              <a:gdLst>
                <a:gd name="T0" fmla="*/ 0 w 1"/>
                <a:gd name="T1" fmla="*/ 30 h 31"/>
                <a:gd name="T2" fmla="*/ 0 w 1"/>
                <a:gd name="T3" fmla="*/ 30 h 31"/>
                <a:gd name="T4" fmla="*/ 0 w 1"/>
                <a:gd name="T5" fmla="*/ 0 h 31"/>
                <a:gd name="T6" fmla="*/ 0 w 1"/>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30"/>
                  </a:moveTo>
                  <a:lnTo>
                    <a:pt x="0" y="30"/>
                  </a:lnTo>
                  <a:lnTo>
                    <a:pt x="0" y="0"/>
                  </a:lnTo>
                  <a:lnTo>
                    <a:pt x="0"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50"/>
            <p:cNvSpPr>
              <a:spLocks/>
            </p:cNvSpPr>
            <p:nvPr/>
          </p:nvSpPr>
          <p:spPr bwMode="auto">
            <a:xfrm>
              <a:off x="3437" y="2318"/>
              <a:ext cx="307" cy="56"/>
            </a:xfrm>
            <a:custGeom>
              <a:avLst/>
              <a:gdLst>
                <a:gd name="T0" fmla="*/ 0 w 307"/>
                <a:gd name="T1" fmla="*/ 20 h 56"/>
                <a:gd name="T2" fmla="*/ 306 w 307"/>
                <a:gd name="T3" fmla="*/ 0 h 56"/>
                <a:gd name="T4" fmla="*/ 306 w 307"/>
                <a:gd name="T5" fmla="*/ 34 h 56"/>
                <a:gd name="T6" fmla="*/ 0 w 307"/>
                <a:gd name="T7" fmla="*/ 55 h 56"/>
                <a:gd name="T8" fmla="*/ 0 w 307"/>
                <a:gd name="T9" fmla="*/ 2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 h="56">
                  <a:moveTo>
                    <a:pt x="0" y="20"/>
                  </a:moveTo>
                  <a:lnTo>
                    <a:pt x="306" y="0"/>
                  </a:lnTo>
                  <a:lnTo>
                    <a:pt x="306" y="34"/>
                  </a:lnTo>
                  <a:lnTo>
                    <a:pt x="0" y="55"/>
                  </a:lnTo>
                  <a:lnTo>
                    <a:pt x="0" y="2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51"/>
            <p:cNvSpPr>
              <a:spLocks/>
            </p:cNvSpPr>
            <p:nvPr/>
          </p:nvSpPr>
          <p:spPr bwMode="auto">
            <a:xfrm>
              <a:off x="3437" y="2341"/>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52"/>
            <p:cNvSpPr>
              <a:spLocks/>
            </p:cNvSpPr>
            <p:nvPr/>
          </p:nvSpPr>
          <p:spPr bwMode="auto">
            <a:xfrm>
              <a:off x="3736" y="2278"/>
              <a:ext cx="292" cy="71"/>
            </a:xfrm>
            <a:custGeom>
              <a:avLst/>
              <a:gdLst>
                <a:gd name="T0" fmla="*/ 0 w 292"/>
                <a:gd name="T1" fmla="*/ 35 h 71"/>
                <a:gd name="T2" fmla="*/ 284 w 292"/>
                <a:gd name="T3" fmla="*/ 0 h 71"/>
                <a:gd name="T4" fmla="*/ 291 w 292"/>
                <a:gd name="T5" fmla="*/ 35 h 71"/>
                <a:gd name="T6" fmla="*/ 7 w 292"/>
                <a:gd name="T7" fmla="*/ 70 h 71"/>
                <a:gd name="T8" fmla="*/ 0 w 292"/>
                <a:gd name="T9" fmla="*/ 35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71">
                  <a:moveTo>
                    <a:pt x="0" y="35"/>
                  </a:moveTo>
                  <a:lnTo>
                    <a:pt x="284" y="0"/>
                  </a:lnTo>
                  <a:lnTo>
                    <a:pt x="291" y="35"/>
                  </a:lnTo>
                  <a:lnTo>
                    <a:pt x="7" y="70"/>
                  </a:lnTo>
                  <a:lnTo>
                    <a:pt x="0" y="35"/>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53"/>
            <p:cNvSpPr>
              <a:spLocks/>
            </p:cNvSpPr>
            <p:nvPr/>
          </p:nvSpPr>
          <p:spPr bwMode="auto">
            <a:xfrm>
              <a:off x="3736" y="2318"/>
              <a:ext cx="1" cy="31"/>
            </a:xfrm>
            <a:custGeom>
              <a:avLst/>
              <a:gdLst>
                <a:gd name="T0" fmla="*/ 0 w 1"/>
                <a:gd name="T1" fmla="*/ 30 h 31"/>
                <a:gd name="T2" fmla="*/ 0 w 1"/>
                <a:gd name="T3" fmla="*/ 30 h 31"/>
                <a:gd name="T4" fmla="*/ 0 w 1"/>
                <a:gd name="T5" fmla="*/ 0 h 31"/>
                <a:gd name="T6" fmla="*/ 0 w 1"/>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30"/>
                  </a:moveTo>
                  <a:lnTo>
                    <a:pt x="0" y="30"/>
                  </a:lnTo>
                  <a:lnTo>
                    <a:pt x="0" y="0"/>
                  </a:lnTo>
                  <a:lnTo>
                    <a:pt x="0"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54"/>
            <p:cNvSpPr>
              <a:spLocks/>
            </p:cNvSpPr>
            <p:nvPr/>
          </p:nvSpPr>
          <p:spPr bwMode="auto">
            <a:xfrm>
              <a:off x="4014" y="2213"/>
              <a:ext cx="314" cy="96"/>
            </a:xfrm>
            <a:custGeom>
              <a:avLst/>
              <a:gdLst>
                <a:gd name="T0" fmla="*/ 0 w 314"/>
                <a:gd name="T1" fmla="*/ 59 h 96"/>
                <a:gd name="T2" fmla="*/ 306 w 314"/>
                <a:gd name="T3" fmla="*/ 0 h 96"/>
                <a:gd name="T4" fmla="*/ 313 w 314"/>
                <a:gd name="T5" fmla="*/ 36 h 96"/>
                <a:gd name="T6" fmla="*/ 7 w 314"/>
                <a:gd name="T7" fmla="*/ 95 h 96"/>
                <a:gd name="T8" fmla="*/ 0 w 314"/>
                <a:gd name="T9" fmla="*/ 59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96">
                  <a:moveTo>
                    <a:pt x="0" y="59"/>
                  </a:moveTo>
                  <a:lnTo>
                    <a:pt x="306" y="0"/>
                  </a:lnTo>
                  <a:lnTo>
                    <a:pt x="313" y="36"/>
                  </a:lnTo>
                  <a:lnTo>
                    <a:pt x="7" y="95"/>
                  </a:lnTo>
                  <a:lnTo>
                    <a:pt x="0" y="5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55"/>
            <p:cNvSpPr>
              <a:spLocks/>
            </p:cNvSpPr>
            <p:nvPr/>
          </p:nvSpPr>
          <p:spPr bwMode="auto">
            <a:xfrm>
              <a:off x="4014" y="2278"/>
              <a:ext cx="1" cy="32"/>
            </a:xfrm>
            <a:custGeom>
              <a:avLst/>
              <a:gdLst>
                <a:gd name="T0" fmla="*/ 0 w 1"/>
                <a:gd name="T1" fmla="*/ 31 h 32"/>
                <a:gd name="T2" fmla="*/ 0 w 1"/>
                <a:gd name="T3" fmla="*/ 31 h 32"/>
                <a:gd name="T4" fmla="*/ 0 w 1"/>
                <a:gd name="T5" fmla="*/ 0 h 32"/>
                <a:gd name="T6" fmla="*/ 0 w 1"/>
                <a:gd name="T7" fmla="*/ 31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2">
                  <a:moveTo>
                    <a:pt x="0" y="31"/>
                  </a:moveTo>
                  <a:lnTo>
                    <a:pt x="0" y="31"/>
                  </a:lnTo>
                  <a:lnTo>
                    <a:pt x="0" y="0"/>
                  </a:lnTo>
                  <a:lnTo>
                    <a:pt x="0" y="3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56"/>
            <p:cNvSpPr>
              <a:spLocks/>
            </p:cNvSpPr>
            <p:nvPr/>
          </p:nvSpPr>
          <p:spPr bwMode="auto">
            <a:xfrm>
              <a:off x="4313" y="2205"/>
              <a:ext cx="17" cy="40"/>
            </a:xfrm>
            <a:custGeom>
              <a:avLst/>
              <a:gdLst>
                <a:gd name="T0" fmla="*/ 0 w 17"/>
                <a:gd name="T1" fmla="*/ 7 h 40"/>
                <a:gd name="T2" fmla="*/ 10 w 17"/>
                <a:gd name="T3" fmla="*/ 0 h 40"/>
                <a:gd name="T4" fmla="*/ 16 w 17"/>
                <a:gd name="T5" fmla="*/ 33 h 40"/>
                <a:gd name="T6" fmla="*/ 6 w 17"/>
                <a:gd name="T7" fmla="*/ 39 h 40"/>
                <a:gd name="T8" fmla="*/ 0 w 17"/>
                <a:gd name="T9" fmla="*/ 7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0">
                  <a:moveTo>
                    <a:pt x="0" y="7"/>
                  </a:moveTo>
                  <a:lnTo>
                    <a:pt x="10" y="0"/>
                  </a:lnTo>
                  <a:lnTo>
                    <a:pt x="16" y="33"/>
                  </a:lnTo>
                  <a:lnTo>
                    <a:pt x="6" y="39"/>
                  </a:lnTo>
                  <a:lnTo>
                    <a:pt x="0" y="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57"/>
            <p:cNvSpPr>
              <a:spLocks/>
            </p:cNvSpPr>
            <p:nvPr/>
          </p:nvSpPr>
          <p:spPr bwMode="auto">
            <a:xfrm>
              <a:off x="1737" y="2205"/>
              <a:ext cx="25" cy="40"/>
            </a:xfrm>
            <a:custGeom>
              <a:avLst/>
              <a:gdLst>
                <a:gd name="T0" fmla="*/ 24 w 25"/>
                <a:gd name="T1" fmla="*/ 7 h 40"/>
                <a:gd name="T2" fmla="*/ 6 w 25"/>
                <a:gd name="T3" fmla="*/ 0 h 40"/>
                <a:gd name="T4" fmla="*/ 0 w 25"/>
                <a:gd name="T5" fmla="*/ 33 h 40"/>
                <a:gd name="T6" fmla="*/ 18 w 25"/>
                <a:gd name="T7" fmla="*/ 39 h 40"/>
                <a:gd name="T8" fmla="*/ 24 w 25"/>
                <a:gd name="T9" fmla="*/ 7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40">
                  <a:moveTo>
                    <a:pt x="24" y="7"/>
                  </a:moveTo>
                  <a:lnTo>
                    <a:pt x="6" y="0"/>
                  </a:lnTo>
                  <a:lnTo>
                    <a:pt x="0" y="33"/>
                  </a:lnTo>
                  <a:lnTo>
                    <a:pt x="18" y="39"/>
                  </a:lnTo>
                  <a:lnTo>
                    <a:pt x="24" y="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58"/>
            <p:cNvSpPr>
              <a:spLocks/>
            </p:cNvSpPr>
            <p:nvPr/>
          </p:nvSpPr>
          <p:spPr bwMode="auto">
            <a:xfrm>
              <a:off x="1724" y="3901"/>
              <a:ext cx="46" cy="126"/>
            </a:xfrm>
            <a:custGeom>
              <a:avLst/>
              <a:gdLst>
                <a:gd name="T0" fmla="*/ 0 w 46"/>
                <a:gd name="T1" fmla="*/ 118 h 126"/>
                <a:gd name="T2" fmla="*/ 12 w 46"/>
                <a:gd name="T3" fmla="*/ 0 h 126"/>
                <a:gd name="T4" fmla="*/ 45 w 46"/>
                <a:gd name="T5" fmla="*/ 7 h 126"/>
                <a:gd name="T6" fmla="*/ 32 w 46"/>
                <a:gd name="T7" fmla="*/ 125 h 126"/>
                <a:gd name="T8" fmla="*/ 0 w 46"/>
                <a:gd name="T9" fmla="*/ 118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26">
                  <a:moveTo>
                    <a:pt x="0" y="118"/>
                  </a:moveTo>
                  <a:lnTo>
                    <a:pt x="12" y="0"/>
                  </a:lnTo>
                  <a:lnTo>
                    <a:pt x="45" y="7"/>
                  </a:lnTo>
                  <a:lnTo>
                    <a:pt x="32" y="125"/>
                  </a:lnTo>
                  <a:lnTo>
                    <a:pt x="0" y="118"/>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59"/>
            <p:cNvSpPr>
              <a:spLocks/>
            </p:cNvSpPr>
            <p:nvPr/>
          </p:nvSpPr>
          <p:spPr bwMode="auto">
            <a:xfrm>
              <a:off x="1737" y="3765"/>
              <a:ext cx="39" cy="135"/>
            </a:xfrm>
            <a:custGeom>
              <a:avLst/>
              <a:gdLst>
                <a:gd name="T0" fmla="*/ 0 w 39"/>
                <a:gd name="T1" fmla="*/ 127 h 135"/>
                <a:gd name="T2" fmla="*/ 6 w 39"/>
                <a:gd name="T3" fmla="*/ 0 h 135"/>
                <a:gd name="T4" fmla="*/ 38 w 39"/>
                <a:gd name="T5" fmla="*/ 7 h 135"/>
                <a:gd name="T6" fmla="*/ 32 w 39"/>
                <a:gd name="T7" fmla="*/ 134 h 135"/>
                <a:gd name="T8" fmla="*/ 0 w 39"/>
                <a:gd name="T9" fmla="*/ 127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35">
                  <a:moveTo>
                    <a:pt x="0" y="127"/>
                  </a:moveTo>
                  <a:lnTo>
                    <a:pt x="6" y="0"/>
                  </a:lnTo>
                  <a:lnTo>
                    <a:pt x="38" y="7"/>
                  </a:lnTo>
                  <a:lnTo>
                    <a:pt x="32" y="134"/>
                  </a:lnTo>
                  <a:lnTo>
                    <a:pt x="0" y="12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60"/>
            <p:cNvSpPr>
              <a:spLocks/>
            </p:cNvSpPr>
            <p:nvPr/>
          </p:nvSpPr>
          <p:spPr bwMode="auto">
            <a:xfrm>
              <a:off x="1724" y="3662"/>
              <a:ext cx="52" cy="94"/>
            </a:xfrm>
            <a:custGeom>
              <a:avLst/>
              <a:gdLst>
                <a:gd name="T0" fmla="*/ 19 w 52"/>
                <a:gd name="T1" fmla="*/ 93 h 94"/>
                <a:gd name="T2" fmla="*/ 0 w 52"/>
                <a:gd name="T3" fmla="*/ 6 h 94"/>
                <a:gd name="T4" fmla="*/ 32 w 52"/>
                <a:gd name="T5" fmla="*/ 0 h 94"/>
                <a:gd name="T6" fmla="*/ 51 w 52"/>
                <a:gd name="T7" fmla="*/ 86 h 94"/>
                <a:gd name="T8" fmla="*/ 19 w 52"/>
                <a:gd name="T9" fmla="*/ 93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94">
                  <a:moveTo>
                    <a:pt x="19" y="93"/>
                  </a:moveTo>
                  <a:lnTo>
                    <a:pt x="0" y="6"/>
                  </a:lnTo>
                  <a:lnTo>
                    <a:pt x="32" y="0"/>
                  </a:lnTo>
                  <a:lnTo>
                    <a:pt x="51" y="86"/>
                  </a:lnTo>
                  <a:lnTo>
                    <a:pt x="19" y="93"/>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61"/>
            <p:cNvSpPr>
              <a:spLocks/>
            </p:cNvSpPr>
            <p:nvPr/>
          </p:nvSpPr>
          <p:spPr bwMode="auto">
            <a:xfrm>
              <a:off x="1695" y="3556"/>
              <a:ext cx="62" cy="104"/>
            </a:xfrm>
            <a:custGeom>
              <a:avLst/>
              <a:gdLst>
                <a:gd name="T0" fmla="*/ 28 w 62"/>
                <a:gd name="T1" fmla="*/ 103 h 104"/>
                <a:gd name="T2" fmla="*/ 0 w 62"/>
                <a:gd name="T3" fmla="*/ 9 h 104"/>
                <a:gd name="T4" fmla="*/ 34 w 62"/>
                <a:gd name="T5" fmla="*/ 0 h 104"/>
                <a:gd name="T6" fmla="*/ 61 w 62"/>
                <a:gd name="T7" fmla="*/ 97 h 104"/>
                <a:gd name="T8" fmla="*/ 28 w 62"/>
                <a:gd name="T9" fmla="*/ 103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04">
                  <a:moveTo>
                    <a:pt x="28" y="103"/>
                  </a:moveTo>
                  <a:lnTo>
                    <a:pt x="0" y="9"/>
                  </a:lnTo>
                  <a:lnTo>
                    <a:pt x="34" y="0"/>
                  </a:lnTo>
                  <a:lnTo>
                    <a:pt x="61" y="97"/>
                  </a:lnTo>
                  <a:lnTo>
                    <a:pt x="28" y="103"/>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62"/>
            <p:cNvSpPr>
              <a:spLocks/>
            </p:cNvSpPr>
            <p:nvPr/>
          </p:nvSpPr>
          <p:spPr bwMode="auto">
            <a:xfrm>
              <a:off x="1780" y="3757"/>
              <a:ext cx="1" cy="17"/>
            </a:xfrm>
            <a:custGeom>
              <a:avLst/>
              <a:gdLst>
                <a:gd name="T0" fmla="*/ 0 w 1"/>
                <a:gd name="T1" fmla="*/ 16 h 17"/>
                <a:gd name="T2" fmla="*/ 0 w 1"/>
                <a:gd name="T3" fmla="*/ 0 h 17"/>
                <a:gd name="T4" fmla="*/ 0 w 1"/>
                <a:gd name="T5" fmla="*/ 8 h 17"/>
                <a:gd name="T6" fmla="*/ 0 w 1"/>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
                  <a:moveTo>
                    <a:pt x="0" y="16"/>
                  </a:moveTo>
                  <a:lnTo>
                    <a:pt x="0" y="0"/>
                  </a:lnTo>
                  <a:lnTo>
                    <a:pt x="0" y="8"/>
                  </a:lnTo>
                  <a:lnTo>
                    <a:pt x="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63"/>
            <p:cNvSpPr>
              <a:spLocks/>
            </p:cNvSpPr>
            <p:nvPr/>
          </p:nvSpPr>
          <p:spPr bwMode="auto">
            <a:xfrm>
              <a:off x="1745" y="3757"/>
              <a:ext cx="30" cy="17"/>
            </a:xfrm>
            <a:custGeom>
              <a:avLst/>
              <a:gdLst>
                <a:gd name="T0" fmla="*/ 29 w 30"/>
                <a:gd name="T1" fmla="*/ 16 h 17"/>
                <a:gd name="T2" fmla="*/ 29 w 30"/>
                <a:gd name="T3" fmla="*/ 0 h 17"/>
                <a:gd name="T4" fmla="*/ 0 w 30"/>
                <a:gd name="T5" fmla="*/ 8 h 17"/>
                <a:gd name="T6" fmla="*/ 29 w 30"/>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29" y="16"/>
                  </a:moveTo>
                  <a:lnTo>
                    <a:pt x="29" y="0"/>
                  </a:lnTo>
                  <a:lnTo>
                    <a:pt x="0" y="8"/>
                  </a:lnTo>
                  <a:lnTo>
                    <a:pt x="29"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64"/>
            <p:cNvSpPr>
              <a:spLocks/>
            </p:cNvSpPr>
            <p:nvPr/>
          </p:nvSpPr>
          <p:spPr bwMode="auto">
            <a:xfrm>
              <a:off x="1652" y="3445"/>
              <a:ext cx="76" cy="112"/>
            </a:xfrm>
            <a:custGeom>
              <a:avLst/>
              <a:gdLst>
                <a:gd name="T0" fmla="*/ 40 w 76"/>
                <a:gd name="T1" fmla="*/ 111 h 112"/>
                <a:gd name="T2" fmla="*/ 0 w 76"/>
                <a:gd name="T3" fmla="*/ 6 h 112"/>
                <a:gd name="T4" fmla="*/ 35 w 76"/>
                <a:gd name="T5" fmla="*/ 0 h 112"/>
                <a:gd name="T6" fmla="*/ 75 w 76"/>
                <a:gd name="T7" fmla="*/ 102 h 112"/>
                <a:gd name="T8" fmla="*/ 40 w 76"/>
                <a:gd name="T9" fmla="*/ 111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112">
                  <a:moveTo>
                    <a:pt x="40" y="111"/>
                  </a:moveTo>
                  <a:lnTo>
                    <a:pt x="0" y="6"/>
                  </a:lnTo>
                  <a:lnTo>
                    <a:pt x="35" y="0"/>
                  </a:lnTo>
                  <a:lnTo>
                    <a:pt x="75" y="102"/>
                  </a:lnTo>
                  <a:lnTo>
                    <a:pt x="40" y="11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65"/>
            <p:cNvSpPr>
              <a:spLocks/>
            </p:cNvSpPr>
            <p:nvPr/>
          </p:nvSpPr>
          <p:spPr bwMode="auto">
            <a:xfrm>
              <a:off x="1639" y="3389"/>
              <a:ext cx="45" cy="55"/>
            </a:xfrm>
            <a:custGeom>
              <a:avLst/>
              <a:gdLst>
                <a:gd name="T0" fmla="*/ 12 w 45"/>
                <a:gd name="T1" fmla="*/ 54 h 55"/>
                <a:gd name="T2" fmla="*/ 0 w 45"/>
                <a:gd name="T3" fmla="*/ 7 h 55"/>
                <a:gd name="T4" fmla="*/ 31 w 45"/>
                <a:gd name="T5" fmla="*/ 0 h 55"/>
                <a:gd name="T6" fmla="*/ 44 w 45"/>
                <a:gd name="T7" fmla="*/ 48 h 55"/>
                <a:gd name="T8" fmla="*/ 12 w 45"/>
                <a:gd name="T9" fmla="*/ 5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5">
                  <a:moveTo>
                    <a:pt x="12" y="54"/>
                  </a:moveTo>
                  <a:lnTo>
                    <a:pt x="0" y="7"/>
                  </a:lnTo>
                  <a:lnTo>
                    <a:pt x="31" y="0"/>
                  </a:lnTo>
                  <a:lnTo>
                    <a:pt x="44" y="48"/>
                  </a:lnTo>
                  <a:lnTo>
                    <a:pt x="12" y="54"/>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66"/>
            <p:cNvSpPr>
              <a:spLocks/>
            </p:cNvSpPr>
            <p:nvPr/>
          </p:nvSpPr>
          <p:spPr bwMode="auto">
            <a:xfrm>
              <a:off x="1632" y="3326"/>
              <a:ext cx="38" cy="63"/>
            </a:xfrm>
            <a:custGeom>
              <a:avLst/>
              <a:gdLst>
                <a:gd name="T0" fmla="*/ 6 w 38"/>
                <a:gd name="T1" fmla="*/ 62 h 63"/>
                <a:gd name="T2" fmla="*/ 0 w 38"/>
                <a:gd name="T3" fmla="*/ 6 h 63"/>
                <a:gd name="T4" fmla="*/ 32 w 38"/>
                <a:gd name="T5" fmla="*/ 0 h 63"/>
                <a:gd name="T6" fmla="*/ 37 w 38"/>
                <a:gd name="T7" fmla="*/ 55 h 63"/>
                <a:gd name="T8" fmla="*/ 6 w 38"/>
                <a:gd name="T9" fmla="*/ 62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63">
                  <a:moveTo>
                    <a:pt x="6" y="62"/>
                  </a:moveTo>
                  <a:lnTo>
                    <a:pt x="0" y="6"/>
                  </a:lnTo>
                  <a:lnTo>
                    <a:pt x="32" y="0"/>
                  </a:lnTo>
                  <a:lnTo>
                    <a:pt x="37" y="55"/>
                  </a:lnTo>
                  <a:lnTo>
                    <a:pt x="6" y="6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67"/>
            <p:cNvSpPr>
              <a:spLocks/>
            </p:cNvSpPr>
            <p:nvPr/>
          </p:nvSpPr>
          <p:spPr bwMode="auto">
            <a:xfrm>
              <a:off x="1695" y="3556"/>
              <a:ext cx="31" cy="17"/>
            </a:xfrm>
            <a:custGeom>
              <a:avLst/>
              <a:gdLst>
                <a:gd name="T0" fmla="*/ 30 w 31"/>
                <a:gd name="T1" fmla="*/ 0 h 17"/>
                <a:gd name="T2" fmla="*/ 30 w 31"/>
                <a:gd name="T3" fmla="*/ 0 h 17"/>
                <a:gd name="T4" fmla="*/ 0 w 31"/>
                <a:gd name="T5" fmla="*/ 16 h 17"/>
                <a:gd name="T6" fmla="*/ 3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30" y="0"/>
                  </a:moveTo>
                  <a:lnTo>
                    <a:pt x="30" y="0"/>
                  </a:lnTo>
                  <a:lnTo>
                    <a:pt x="0" y="16"/>
                  </a:lnTo>
                  <a:lnTo>
                    <a:pt x="3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68"/>
            <p:cNvSpPr>
              <a:spLocks/>
            </p:cNvSpPr>
            <p:nvPr/>
          </p:nvSpPr>
          <p:spPr bwMode="auto">
            <a:xfrm>
              <a:off x="1632" y="3253"/>
              <a:ext cx="38" cy="72"/>
            </a:xfrm>
            <a:custGeom>
              <a:avLst/>
              <a:gdLst>
                <a:gd name="T0" fmla="*/ 0 w 38"/>
                <a:gd name="T1" fmla="*/ 71 h 72"/>
                <a:gd name="T2" fmla="*/ 6 w 38"/>
                <a:gd name="T3" fmla="*/ 0 h 72"/>
                <a:gd name="T4" fmla="*/ 37 w 38"/>
                <a:gd name="T5" fmla="*/ 6 h 72"/>
                <a:gd name="T6" fmla="*/ 32 w 38"/>
                <a:gd name="T7" fmla="*/ 71 h 72"/>
                <a:gd name="T8" fmla="*/ 0 w 38"/>
                <a:gd name="T9" fmla="*/ 71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72">
                  <a:moveTo>
                    <a:pt x="0" y="71"/>
                  </a:moveTo>
                  <a:lnTo>
                    <a:pt x="6" y="0"/>
                  </a:lnTo>
                  <a:lnTo>
                    <a:pt x="37" y="6"/>
                  </a:lnTo>
                  <a:lnTo>
                    <a:pt x="32" y="71"/>
                  </a:lnTo>
                  <a:lnTo>
                    <a:pt x="0" y="7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69"/>
            <p:cNvSpPr>
              <a:spLocks/>
            </p:cNvSpPr>
            <p:nvPr/>
          </p:nvSpPr>
          <p:spPr bwMode="auto">
            <a:xfrm>
              <a:off x="1639" y="3182"/>
              <a:ext cx="45" cy="70"/>
            </a:xfrm>
            <a:custGeom>
              <a:avLst/>
              <a:gdLst>
                <a:gd name="T0" fmla="*/ 0 w 45"/>
                <a:gd name="T1" fmla="*/ 63 h 70"/>
                <a:gd name="T2" fmla="*/ 12 w 45"/>
                <a:gd name="T3" fmla="*/ 0 h 70"/>
                <a:gd name="T4" fmla="*/ 44 w 45"/>
                <a:gd name="T5" fmla="*/ 6 h 70"/>
                <a:gd name="T6" fmla="*/ 31 w 45"/>
                <a:gd name="T7" fmla="*/ 69 h 70"/>
                <a:gd name="T8" fmla="*/ 0 w 45"/>
                <a:gd name="T9" fmla="*/ 63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0">
                  <a:moveTo>
                    <a:pt x="0" y="63"/>
                  </a:moveTo>
                  <a:lnTo>
                    <a:pt x="12" y="0"/>
                  </a:lnTo>
                  <a:lnTo>
                    <a:pt x="44" y="6"/>
                  </a:lnTo>
                  <a:lnTo>
                    <a:pt x="31" y="69"/>
                  </a:lnTo>
                  <a:lnTo>
                    <a:pt x="0" y="63"/>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70"/>
            <p:cNvSpPr>
              <a:spLocks/>
            </p:cNvSpPr>
            <p:nvPr/>
          </p:nvSpPr>
          <p:spPr bwMode="auto">
            <a:xfrm>
              <a:off x="1632" y="3325"/>
              <a:ext cx="31" cy="2"/>
            </a:xfrm>
            <a:custGeom>
              <a:avLst/>
              <a:gdLst>
                <a:gd name="T0" fmla="*/ 0 w 31"/>
                <a:gd name="T1" fmla="*/ 0 h 2"/>
                <a:gd name="T2" fmla="*/ 0 w 31"/>
                <a:gd name="T3" fmla="*/ 0 h 2"/>
                <a:gd name="T4" fmla="*/ 30 w 31"/>
                <a:gd name="T5" fmla="*/ 1 h 2"/>
                <a:gd name="T6" fmla="*/ 30 w 31"/>
                <a:gd name="T7" fmla="*/ 0 h 2"/>
                <a:gd name="T8" fmla="*/ 0 w 3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2">
                  <a:moveTo>
                    <a:pt x="0" y="0"/>
                  </a:moveTo>
                  <a:lnTo>
                    <a:pt x="0" y="0"/>
                  </a:lnTo>
                  <a:lnTo>
                    <a:pt x="30" y="1"/>
                  </a:lnTo>
                  <a:lnTo>
                    <a:pt x="30"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1"/>
            <p:cNvSpPr>
              <a:spLocks/>
            </p:cNvSpPr>
            <p:nvPr/>
          </p:nvSpPr>
          <p:spPr bwMode="auto">
            <a:xfrm>
              <a:off x="1652" y="3061"/>
              <a:ext cx="69" cy="119"/>
            </a:xfrm>
            <a:custGeom>
              <a:avLst/>
              <a:gdLst>
                <a:gd name="T0" fmla="*/ 0 w 69"/>
                <a:gd name="T1" fmla="*/ 112 h 119"/>
                <a:gd name="T2" fmla="*/ 34 w 69"/>
                <a:gd name="T3" fmla="*/ 0 h 119"/>
                <a:gd name="T4" fmla="*/ 68 w 69"/>
                <a:gd name="T5" fmla="*/ 7 h 119"/>
                <a:gd name="T6" fmla="*/ 34 w 69"/>
                <a:gd name="T7" fmla="*/ 118 h 119"/>
                <a:gd name="T8" fmla="*/ 0 w 69"/>
                <a:gd name="T9" fmla="*/ 112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119">
                  <a:moveTo>
                    <a:pt x="0" y="112"/>
                  </a:moveTo>
                  <a:lnTo>
                    <a:pt x="34" y="0"/>
                  </a:lnTo>
                  <a:lnTo>
                    <a:pt x="68" y="7"/>
                  </a:lnTo>
                  <a:lnTo>
                    <a:pt x="34" y="118"/>
                  </a:lnTo>
                  <a:lnTo>
                    <a:pt x="0" y="11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72"/>
            <p:cNvSpPr>
              <a:spLocks/>
            </p:cNvSpPr>
            <p:nvPr/>
          </p:nvSpPr>
          <p:spPr bwMode="auto">
            <a:xfrm>
              <a:off x="1689" y="2950"/>
              <a:ext cx="68" cy="110"/>
            </a:xfrm>
            <a:custGeom>
              <a:avLst/>
              <a:gdLst>
                <a:gd name="T0" fmla="*/ 0 w 68"/>
                <a:gd name="T1" fmla="*/ 102 h 110"/>
                <a:gd name="T2" fmla="*/ 34 w 68"/>
                <a:gd name="T3" fmla="*/ 0 h 110"/>
                <a:gd name="T4" fmla="*/ 67 w 68"/>
                <a:gd name="T5" fmla="*/ 6 h 110"/>
                <a:gd name="T6" fmla="*/ 34 w 68"/>
                <a:gd name="T7" fmla="*/ 109 h 110"/>
                <a:gd name="T8" fmla="*/ 0 w 68"/>
                <a:gd name="T9" fmla="*/ 102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10">
                  <a:moveTo>
                    <a:pt x="0" y="102"/>
                  </a:moveTo>
                  <a:lnTo>
                    <a:pt x="34" y="0"/>
                  </a:lnTo>
                  <a:lnTo>
                    <a:pt x="67" y="6"/>
                  </a:lnTo>
                  <a:lnTo>
                    <a:pt x="34" y="109"/>
                  </a:lnTo>
                  <a:lnTo>
                    <a:pt x="0" y="10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73"/>
            <p:cNvSpPr>
              <a:spLocks/>
            </p:cNvSpPr>
            <p:nvPr/>
          </p:nvSpPr>
          <p:spPr bwMode="auto">
            <a:xfrm>
              <a:off x="1652" y="3181"/>
              <a:ext cx="31" cy="2"/>
            </a:xfrm>
            <a:custGeom>
              <a:avLst/>
              <a:gdLst>
                <a:gd name="T0" fmla="*/ 0 w 31"/>
                <a:gd name="T1" fmla="*/ 1 h 2"/>
                <a:gd name="T2" fmla="*/ 0 w 31"/>
                <a:gd name="T3" fmla="*/ 1 h 2"/>
                <a:gd name="T4" fmla="*/ 30 w 31"/>
                <a:gd name="T5" fmla="*/ 0 h 2"/>
                <a:gd name="T6" fmla="*/ 0 w 31"/>
                <a:gd name="T7" fmla="*/ 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1"/>
                  </a:moveTo>
                  <a:lnTo>
                    <a:pt x="0" y="1"/>
                  </a:lnTo>
                  <a:lnTo>
                    <a:pt x="30" y="0"/>
                  </a:lnTo>
                  <a:lnTo>
                    <a:pt x="0" y="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Freeform 74"/>
            <p:cNvSpPr>
              <a:spLocks/>
            </p:cNvSpPr>
            <p:nvPr/>
          </p:nvSpPr>
          <p:spPr bwMode="auto">
            <a:xfrm>
              <a:off x="1717" y="2829"/>
              <a:ext cx="39" cy="112"/>
            </a:xfrm>
            <a:custGeom>
              <a:avLst/>
              <a:gdLst>
                <a:gd name="T0" fmla="*/ 6 w 39"/>
                <a:gd name="T1" fmla="*/ 111 h 112"/>
                <a:gd name="T2" fmla="*/ 0 w 39"/>
                <a:gd name="T3" fmla="*/ 0 h 112"/>
                <a:gd name="T4" fmla="*/ 32 w 39"/>
                <a:gd name="T5" fmla="*/ 0 h 112"/>
                <a:gd name="T6" fmla="*/ 38 w 39"/>
                <a:gd name="T7" fmla="*/ 111 h 112"/>
                <a:gd name="T8" fmla="*/ 6 w 39"/>
                <a:gd name="T9" fmla="*/ 111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12">
                  <a:moveTo>
                    <a:pt x="6" y="111"/>
                  </a:moveTo>
                  <a:lnTo>
                    <a:pt x="0" y="0"/>
                  </a:lnTo>
                  <a:lnTo>
                    <a:pt x="32" y="0"/>
                  </a:lnTo>
                  <a:lnTo>
                    <a:pt x="38" y="111"/>
                  </a:lnTo>
                  <a:lnTo>
                    <a:pt x="6" y="11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Freeform 75"/>
            <p:cNvSpPr>
              <a:spLocks/>
            </p:cNvSpPr>
            <p:nvPr/>
          </p:nvSpPr>
          <p:spPr bwMode="auto">
            <a:xfrm>
              <a:off x="1717" y="2717"/>
              <a:ext cx="39" cy="103"/>
            </a:xfrm>
            <a:custGeom>
              <a:avLst/>
              <a:gdLst>
                <a:gd name="T0" fmla="*/ 0 w 39"/>
                <a:gd name="T1" fmla="*/ 102 h 103"/>
                <a:gd name="T2" fmla="*/ 6 w 39"/>
                <a:gd name="T3" fmla="*/ 0 h 103"/>
                <a:gd name="T4" fmla="*/ 38 w 39"/>
                <a:gd name="T5" fmla="*/ 0 h 103"/>
                <a:gd name="T6" fmla="*/ 32 w 39"/>
                <a:gd name="T7" fmla="*/ 102 h 103"/>
                <a:gd name="T8" fmla="*/ 0 w 39"/>
                <a:gd name="T9" fmla="*/ 102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03">
                  <a:moveTo>
                    <a:pt x="0" y="102"/>
                  </a:moveTo>
                  <a:lnTo>
                    <a:pt x="6" y="0"/>
                  </a:lnTo>
                  <a:lnTo>
                    <a:pt x="38" y="0"/>
                  </a:lnTo>
                  <a:lnTo>
                    <a:pt x="32" y="102"/>
                  </a:lnTo>
                  <a:lnTo>
                    <a:pt x="0" y="10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Freeform 76"/>
            <p:cNvSpPr>
              <a:spLocks/>
            </p:cNvSpPr>
            <p:nvPr/>
          </p:nvSpPr>
          <p:spPr bwMode="auto">
            <a:xfrm>
              <a:off x="1724" y="2949"/>
              <a:ext cx="31" cy="2"/>
            </a:xfrm>
            <a:custGeom>
              <a:avLst/>
              <a:gdLst>
                <a:gd name="T0" fmla="*/ 30 w 31"/>
                <a:gd name="T1" fmla="*/ 0 h 2"/>
                <a:gd name="T2" fmla="*/ 30 w 31"/>
                <a:gd name="T3" fmla="*/ 1 h 2"/>
                <a:gd name="T4" fmla="*/ 0 w 31"/>
                <a:gd name="T5" fmla="*/ 1 h 2"/>
                <a:gd name="T6" fmla="*/ 30 w 3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30" y="0"/>
                  </a:moveTo>
                  <a:lnTo>
                    <a:pt x="30" y="1"/>
                  </a:lnTo>
                  <a:lnTo>
                    <a:pt x="0" y="1"/>
                  </a:lnTo>
                  <a:lnTo>
                    <a:pt x="3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Freeform 77"/>
            <p:cNvSpPr>
              <a:spLocks/>
            </p:cNvSpPr>
            <p:nvPr/>
          </p:nvSpPr>
          <p:spPr bwMode="auto">
            <a:xfrm>
              <a:off x="1724" y="2662"/>
              <a:ext cx="46" cy="55"/>
            </a:xfrm>
            <a:custGeom>
              <a:avLst/>
              <a:gdLst>
                <a:gd name="T0" fmla="*/ 0 w 46"/>
                <a:gd name="T1" fmla="*/ 47 h 55"/>
                <a:gd name="T2" fmla="*/ 18 w 46"/>
                <a:gd name="T3" fmla="*/ 0 h 55"/>
                <a:gd name="T4" fmla="*/ 45 w 46"/>
                <a:gd name="T5" fmla="*/ 20 h 55"/>
                <a:gd name="T6" fmla="*/ 32 w 46"/>
                <a:gd name="T7" fmla="*/ 54 h 55"/>
                <a:gd name="T8" fmla="*/ 0 w 46"/>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5">
                  <a:moveTo>
                    <a:pt x="0" y="47"/>
                  </a:moveTo>
                  <a:lnTo>
                    <a:pt x="18" y="0"/>
                  </a:lnTo>
                  <a:lnTo>
                    <a:pt x="45" y="20"/>
                  </a:lnTo>
                  <a:lnTo>
                    <a:pt x="32" y="54"/>
                  </a:lnTo>
                  <a:lnTo>
                    <a:pt x="0" y="4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Freeform 78"/>
            <p:cNvSpPr>
              <a:spLocks/>
            </p:cNvSpPr>
            <p:nvPr/>
          </p:nvSpPr>
          <p:spPr bwMode="auto">
            <a:xfrm>
              <a:off x="1745" y="2621"/>
              <a:ext cx="47" cy="56"/>
            </a:xfrm>
            <a:custGeom>
              <a:avLst/>
              <a:gdLst>
                <a:gd name="T0" fmla="*/ 0 w 47"/>
                <a:gd name="T1" fmla="*/ 35 h 56"/>
                <a:gd name="T2" fmla="*/ 20 w 47"/>
                <a:gd name="T3" fmla="*/ 0 h 56"/>
                <a:gd name="T4" fmla="*/ 46 w 47"/>
                <a:gd name="T5" fmla="*/ 20 h 56"/>
                <a:gd name="T6" fmla="*/ 26 w 47"/>
                <a:gd name="T7" fmla="*/ 55 h 56"/>
                <a:gd name="T8" fmla="*/ 0 w 47"/>
                <a:gd name="T9" fmla="*/ 35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56">
                  <a:moveTo>
                    <a:pt x="0" y="35"/>
                  </a:moveTo>
                  <a:lnTo>
                    <a:pt x="20" y="0"/>
                  </a:lnTo>
                  <a:lnTo>
                    <a:pt x="46" y="20"/>
                  </a:lnTo>
                  <a:lnTo>
                    <a:pt x="26" y="55"/>
                  </a:lnTo>
                  <a:lnTo>
                    <a:pt x="0" y="35"/>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Freeform 79"/>
            <p:cNvSpPr>
              <a:spLocks/>
            </p:cNvSpPr>
            <p:nvPr/>
          </p:nvSpPr>
          <p:spPr bwMode="auto">
            <a:xfrm>
              <a:off x="1767" y="2589"/>
              <a:ext cx="45" cy="47"/>
            </a:xfrm>
            <a:custGeom>
              <a:avLst/>
              <a:gdLst>
                <a:gd name="T0" fmla="*/ 0 w 45"/>
                <a:gd name="T1" fmla="*/ 27 h 47"/>
                <a:gd name="T2" fmla="*/ 12 w 45"/>
                <a:gd name="T3" fmla="*/ 0 h 47"/>
                <a:gd name="T4" fmla="*/ 44 w 45"/>
                <a:gd name="T5" fmla="*/ 6 h 47"/>
                <a:gd name="T6" fmla="*/ 26 w 45"/>
                <a:gd name="T7" fmla="*/ 46 h 47"/>
                <a:gd name="T8" fmla="*/ 0 w 45"/>
                <a:gd name="T9" fmla="*/ 2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7">
                  <a:moveTo>
                    <a:pt x="0" y="27"/>
                  </a:moveTo>
                  <a:lnTo>
                    <a:pt x="12" y="0"/>
                  </a:lnTo>
                  <a:lnTo>
                    <a:pt x="44" y="6"/>
                  </a:lnTo>
                  <a:lnTo>
                    <a:pt x="26" y="46"/>
                  </a:lnTo>
                  <a:lnTo>
                    <a:pt x="0" y="2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Freeform 80"/>
            <p:cNvSpPr>
              <a:spLocks/>
            </p:cNvSpPr>
            <p:nvPr/>
          </p:nvSpPr>
          <p:spPr bwMode="auto">
            <a:xfrm>
              <a:off x="1780" y="2541"/>
              <a:ext cx="39" cy="47"/>
            </a:xfrm>
            <a:custGeom>
              <a:avLst/>
              <a:gdLst>
                <a:gd name="T0" fmla="*/ 0 w 39"/>
                <a:gd name="T1" fmla="*/ 40 h 47"/>
                <a:gd name="T2" fmla="*/ 6 w 39"/>
                <a:gd name="T3" fmla="*/ 0 h 47"/>
                <a:gd name="T4" fmla="*/ 38 w 39"/>
                <a:gd name="T5" fmla="*/ 6 h 47"/>
                <a:gd name="T6" fmla="*/ 32 w 39"/>
                <a:gd name="T7" fmla="*/ 46 h 47"/>
                <a:gd name="T8" fmla="*/ 0 w 39"/>
                <a:gd name="T9" fmla="*/ 4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7">
                  <a:moveTo>
                    <a:pt x="0" y="40"/>
                  </a:moveTo>
                  <a:lnTo>
                    <a:pt x="6" y="0"/>
                  </a:lnTo>
                  <a:lnTo>
                    <a:pt x="38" y="6"/>
                  </a:lnTo>
                  <a:lnTo>
                    <a:pt x="32" y="46"/>
                  </a:lnTo>
                  <a:lnTo>
                    <a:pt x="0" y="4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Freeform 81"/>
            <p:cNvSpPr>
              <a:spLocks/>
            </p:cNvSpPr>
            <p:nvPr/>
          </p:nvSpPr>
          <p:spPr bwMode="auto">
            <a:xfrm>
              <a:off x="1724" y="2717"/>
              <a:ext cx="31" cy="1"/>
            </a:xfrm>
            <a:custGeom>
              <a:avLst/>
              <a:gdLst>
                <a:gd name="T0" fmla="*/ 0 w 31"/>
                <a:gd name="T1" fmla="*/ 0 h 1"/>
                <a:gd name="T2" fmla="*/ 0 w 31"/>
                <a:gd name="T3" fmla="*/ 0 h 1"/>
                <a:gd name="T4" fmla="*/ 30 w 31"/>
                <a:gd name="T5" fmla="*/ 0 h 1"/>
                <a:gd name="T6" fmla="*/ 30 w 31"/>
                <a:gd name="T7" fmla="*/ 0 h 1"/>
                <a:gd name="T8" fmla="*/ 0 w 3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
                  <a:moveTo>
                    <a:pt x="0" y="0"/>
                  </a:moveTo>
                  <a:lnTo>
                    <a:pt x="0" y="0"/>
                  </a:lnTo>
                  <a:lnTo>
                    <a:pt x="30"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Freeform 82"/>
            <p:cNvSpPr>
              <a:spLocks/>
            </p:cNvSpPr>
            <p:nvPr/>
          </p:nvSpPr>
          <p:spPr bwMode="auto">
            <a:xfrm>
              <a:off x="1787" y="2485"/>
              <a:ext cx="31" cy="48"/>
            </a:xfrm>
            <a:custGeom>
              <a:avLst/>
              <a:gdLst>
                <a:gd name="T0" fmla="*/ 0 w 31"/>
                <a:gd name="T1" fmla="*/ 47 h 48"/>
                <a:gd name="T2" fmla="*/ 0 w 31"/>
                <a:gd name="T3" fmla="*/ 7 h 48"/>
                <a:gd name="T4" fmla="*/ 30 w 31"/>
                <a:gd name="T5" fmla="*/ 0 h 48"/>
                <a:gd name="T6" fmla="*/ 30 w 31"/>
                <a:gd name="T7" fmla="*/ 40 h 48"/>
                <a:gd name="T8" fmla="*/ 0 w 31"/>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8">
                  <a:moveTo>
                    <a:pt x="0" y="47"/>
                  </a:moveTo>
                  <a:lnTo>
                    <a:pt x="0" y="7"/>
                  </a:lnTo>
                  <a:lnTo>
                    <a:pt x="30" y="0"/>
                  </a:lnTo>
                  <a:lnTo>
                    <a:pt x="30" y="40"/>
                  </a:lnTo>
                  <a:lnTo>
                    <a:pt x="0" y="4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Freeform 83"/>
            <p:cNvSpPr>
              <a:spLocks/>
            </p:cNvSpPr>
            <p:nvPr/>
          </p:nvSpPr>
          <p:spPr bwMode="auto">
            <a:xfrm>
              <a:off x="1774" y="2453"/>
              <a:ext cx="45" cy="32"/>
            </a:xfrm>
            <a:custGeom>
              <a:avLst/>
              <a:gdLst>
                <a:gd name="T0" fmla="*/ 12 w 45"/>
                <a:gd name="T1" fmla="*/ 31 h 32"/>
                <a:gd name="T2" fmla="*/ 0 w 45"/>
                <a:gd name="T3" fmla="*/ 7 h 32"/>
                <a:gd name="T4" fmla="*/ 32 w 45"/>
                <a:gd name="T5" fmla="*/ 0 h 32"/>
                <a:gd name="T6" fmla="*/ 44 w 45"/>
                <a:gd name="T7" fmla="*/ 25 h 32"/>
                <a:gd name="T8" fmla="*/ 12 w 45"/>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12" y="31"/>
                  </a:moveTo>
                  <a:lnTo>
                    <a:pt x="0" y="7"/>
                  </a:lnTo>
                  <a:lnTo>
                    <a:pt x="32" y="0"/>
                  </a:lnTo>
                  <a:lnTo>
                    <a:pt x="44" y="25"/>
                  </a:lnTo>
                  <a:lnTo>
                    <a:pt x="12" y="3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Freeform 84"/>
            <p:cNvSpPr>
              <a:spLocks/>
            </p:cNvSpPr>
            <p:nvPr/>
          </p:nvSpPr>
          <p:spPr bwMode="auto">
            <a:xfrm>
              <a:off x="1745" y="2374"/>
              <a:ext cx="61" cy="80"/>
            </a:xfrm>
            <a:custGeom>
              <a:avLst/>
              <a:gdLst>
                <a:gd name="T0" fmla="*/ 27 w 61"/>
                <a:gd name="T1" fmla="*/ 79 h 80"/>
                <a:gd name="T2" fmla="*/ 0 w 61"/>
                <a:gd name="T3" fmla="*/ 7 h 80"/>
                <a:gd name="T4" fmla="*/ 33 w 61"/>
                <a:gd name="T5" fmla="*/ 0 h 80"/>
                <a:gd name="T6" fmla="*/ 60 w 61"/>
                <a:gd name="T7" fmla="*/ 71 h 80"/>
                <a:gd name="T8" fmla="*/ 27 w 61"/>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80">
                  <a:moveTo>
                    <a:pt x="27" y="79"/>
                  </a:moveTo>
                  <a:lnTo>
                    <a:pt x="0" y="7"/>
                  </a:lnTo>
                  <a:lnTo>
                    <a:pt x="33" y="0"/>
                  </a:lnTo>
                  <a:lnTo>
                    <a:pt x="60" y="71"/>
                  </a:lnTo>
                  <a:lnTo>
                    <a:pt x="27" y="7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Freeform 85"/>
            <p:cNvSpPr>
              <a:spLocks/>
            </p:cNvSpPr>
            <p:nvPr/>
          </p:nvSpPr>
          <p:spPr bwMode="auto">
            <a:xfrm>
              <a:off x="1823" y="2533"/>
              <a:ext cx="1" cy="17"/>
            </a:xfrm>
            <a:custGeom>
              <a:avLst/>
              <a:gdLst>
                <a:gd name="T0" fmla="*/ 0 w 1"/>
                <a:gd name="T1" fmla="*/ 16 h 17"/>
                <a:gd name="T2" fmla="*/ 0 w 1"/>
                <a:gd name="T3" fmla="*/ 0 h 17"/>
                <a:gd name="T4" fmla="*/ 0 w 1"/>
                <a:gd name="T5" fmla="*/ 9 h 17"/>
                <a:gd name="T6" fmla="*/ 0 w 1"/>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
                  <a:moveTo>
                    <a:pt x="0" y="16"/>
                  </a:moveTo>
                  <a:lnTo>
                    <a:pt x="0" y="0"/>
                  </a:lnTo>
                  <a:lnTo>
                    <a:pt x="0" y="9"/>
                  </a:lnTo>
                  <a:lnTo>
                    <a:pt x="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Freeform 86"/>
            <p:cNvSpPr>
              <a:spLocks/>
            </p:cNvSpPr>
            <p:nvPr/>
          </p:nvSpPr>
          <p:spPr bwMode="auto">
            <a:xfrm>
              <a:off x="1787" y="2533"/>
              <a:ext cx="31" cy="17"/>
            </a:xfrm>
            <a:custGeom>
              <a:avLst/>
              <a:gdLst>
                <a:gd name="T0" fmla="*/ 30 w 31"/>
                <a:gd name="T1" fmla="*/ 16 h 17"/>
                <a:gd name="T2" fmla="*/ 30 w 31"/>
                <a:gd name="T3" fmla="*/ 0 h 17"/>
                <a:gd name="T4" fmla="*/ 0 w 31"/>
                <a:gd name="T5" fmla="*/ 9 h 17"/>
                <a:gd name="T6" fmla="*/ 30 w 31"/>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30" y="16"/>
                  </a:moveTo>
                  <a:lnTo>
                    <a:pt x="30" y="0"/>
                  </a:lnTo>
                  <a:lnTo>
                    <a:pt x="0" y="9"/>
                  </a:lnTo>
                  <a:lnTo>
                    <a:pt x="3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Freeform 87"/>
            <p:cNvSpPr>
              <a:spLocks/>
            </p:cNvSpPr>
            <p:nvPr/>
          </p:nvSpPr>
          <p:spPr bwMode="auto">
            <a:xfrm>
              <a:off x="1745" y="2230"/>
              <a:ext cx="30" cy="143"/>
            </a:xfrm>
            <a:custGeom>
              <a:avLst/>
              <a:gdLst>
                <a:gd name="T0" fmla="*/ 0 w 30"/>
                <a:gd name="T1" fmla="*/ 142 h 143"/>
                <a:gd name="T2" fmla="*/ 0 w 30"/>
                <a:gd name="T3" fmla="*/ 0 h 143"/>
                <a:gd name="T4" fmla="*/ 29 w 30"/>
                <a:gd name="T5" fmla="*/ 0 h 143"/>
                <a:gd name="T6" fmla="*/ 29 w 30"/>
                <a:gd name="T7" fmla="*/ 142 h 143"/>
                <a:gd name="T8" fmla="*/ 0 w 30"/>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43">
                  <a:moveTo>
                    <a:pt x="0" y="142"/>
                  </a:moveTo>
                  <a:lnTo>
                    <a:pt x="0" y="0"/>
                  </a:lnTo>
                  <a:lnTo>
                    <a:pt x="29" y="0"/>
                  </a:lnTo>
                  <a:lnTo>
                    <a:pt x="29" y="142"/>
                  </a:lnTo>
                  <a:lnTo>
                    <a:pt x="0" y="14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Freeform 88"/>
            <p:cNvSpPr>
              <a:spLocks/>
            </p:cNvSpPr>
            <p:nvPr/>
          </p:nvSpPr>
          <p:spPr bwMode="auto">
            <a:xfrm>
              <a:off x="1745" y="2374"/>
              <a:ext cx="30" cy="1"/>
            </a:xfrm>
            <a:custGeom>
              <a:avLst/>
              <a:gdLst>
                <a:gd name="T0" fmla="*/ 0 w 30"/>
                <a:gd name="T1" fmla="*/ 0 h 1"/>
                <a:gd name="T2" fmla="*/ 0 w 30"/>
                <a:gd name="T3" fmla="*/ 0 h 1"/>
                <a:gd name="T4" fmla="*/ 29 w 30"/>
                <a:gd name="T5" fmla="*/ 0 h 1"/>
                <a:gd name="T6" fmla="*/ 29 w 30"/>
                <a:gd name="T7" fmla="*/ 0 h 1"/>
                <a:gd name="T8" fmla="*/ 0 w 30"/>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
                  <a:moveTo>
                    <a:pt x="0" y="0"/>
                  </a:moveTo>
                  <a:lnTo>
                    <a:pt x="0" y="0"/>
                  </a:lnTo>
                  <a:lnTo>
                    <a:pt x="29"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Freeform 89"/>
            <p:cNvSpPr>
              <a:spLocks/>
            </p:cNvSpPr>
            <p:nvPr/>
          </p:nvSpPr>
          <p:spPr bwMode="auto">
            <a:xfrm>
              <a:off x="1745" y="2205"/>
              <a:ext cx="30" cy="18"/>
            </a:xfrm>
            <a:custGeom>
              <a:avLst/>
              <a:gdLst>
                <a:gd name="T0" fmla="*/ 0 w 30"/>
                <a:gd name="T1" fmla="*/ 17 h 18"/>
                <a:gd name="T2" fmla="*/ 0 w 30"/>
                <a:gd name="T3" fmla="*/ 0 h 18"/>
                <a:gd name="T4" fmla="*/ 29 w 30"/>
                <a:gd name="T5" fmla="*/ 0 h 18"/>
                <a:gd name="T6" fmla="*/ 29 w 30"/>
                <a:gd name="T7" fmla="*/ 17 h 18"/>
                <a:gd name="T8" fmla="*/ 0 w 30"/>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8">
                  <a:moveTo>
                    <a:pt x="0" y="17"/>
                  </a:moveTo>
                  <a:lnTo>
                    <a:pt x="0" y="0"/>
                  </a:lnTo>
                  <a:lnTo>
                    <a:pt x="29" y="0"/>
                  </a:lnTo>
                  <a:lnTo>
                    <a:pt x="29" y="17"/>
                  </a:lnTo>
                  <a:lnTo>
                    <a:pt x="0" y="1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Freeform 90"/>
            <p:cNvSpPr>
              <a:spLocks/>
            </p:cNvSpPr>
            <p:nvPr/>
          </p:nvSpPr>
          <p:spPr bwMode="auto">
            <a:xfrm>
              <a:off x="1717" y="4028"/>
              <a:ext cx="39" cy="18"/>
            </a:xfrm>
            <a:custGeom>
              <a:avLst/>
              <a:gdLst>
                <a:gd name="T0" fmla="*/ 6 w 39"/>
                <a:gd name="T1" fmla="*/ 0 h 18"/>
                <a:gd name="T2" fmla="*/ 0 w 39"/>
                <a:gd name="T3" fmla="*/ 12 h 18"/>
                <a:gd name="T4" fmla="*/ 32 w 39"/>
                <a:gd name="T5" fmla="*/ 17 h 18"/>
                <a:gd name="T6" fmla="*/ 38 w 39"/>
                <a:gd name="T7" fmla="*/ 5 h 18"/>
                <a:gd name="T8" fmla="*/ 6 w 39"/>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8">
                  <a:moveTo>
                    <a:pt x="6" y="0"/>
                  </a:moveTo>
                  <a:lnTo>
                    <a:pt x="0" y="12"/>
                  </a:lnTo>
                  <a:lnTo>
                    <a:pt x="32" y="17"/>
                  </a:lnTo>
                  <a:lnTo>
                    <a:pt x="38" y="5"/>
                  </a:lnTo>
                  <a:lnTo>
                    <a:pt x="6"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Freeform 91"/>
            <p:cNvSpPr>
              <a:spLocks/>
            </p:cNvSpPr>
            <p:nvPr/>
          </p:nvSpPr>
          <p:spPr bwMode="auto">
            <a:xfrm>
              <a:off x="4411" y="3805"/>
              <a:ext cx="32" cy="220"/>
            </a:xfrm>
            <a:custGeom>
              <a:avLst/>
              <a:gdLst>
                <a:gd name="T0" fmla="*/ 0 w 32"/>
                <a:gd name="T1" fmla="*/ 219 h 220"/>
                <a:gd name="T2" fmla="*/ 0 w 32"/>
                <a:gd name="T3" fmla="*/ 0 h 220"/>
                <a:gd name="T4" fmla="*/ 31 w 32"/>
                <a:gd name="T5" fmla="*/ 0 h 220"/>
                <a:gd name="T6" fmla="*/ 31 w 32"/>
                <a:gd name="T7" fmla="*/ 219 h 220"/>
                <a:gd name="T8" fmla="*/ 0 w 32"/>
                <a:gd name="T9" fmla="*/ 219 h 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20">
                  <a:moveTo>
                    <a:pt x="0" y="219"/>
                  </a:moveTo>
                  <a:lnTo>
                    <a:pt x="0" y="0"/>
                  </a:lnTo>
                  <a:lnTo>
                    <a:pt x="31" y="0"/>
                  </a:lnTo>
                  <a:lnTo>
                    <a:pt x="31" y="219"/>
                  </a:lnTo>
                  <a:lnTo>
                    <a:pt x="0" y="21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Freeform 92"/>
            <p:cNvSpPr>
              <a:spLocks/>
            </p:cNvSpPr>
            <p:nvPr/>
          </p:nvSpPr>
          <p:spPr bwMode="auto">
            <a:xfrm>
              <a:off x="4389" y="3677"/>
              <a:ext cx="55" cy="119"/>
            </a:xfrm>
            <a:custGeom>
              <a:avLst/>
              <a:gdLst>
                <a:gd name="T0" fmla="*/ 20 w 55"/>
                <a:gd name="T1" fmla="*/ 118 h 119"/>
                <a:gd name="T2" fmla="*/ 0 w 55"/>
                <a:gd name="T3" fmla="*/ 7 h 119"/>
                <a:gd name="T4" fmla="*/ 34 w 55"/>
                <a:gd name="T5" fmla="*/ 0 h 119"/>
                <a:gd name="T6" fmla="*/ 54 w 55"/>
                <a:gd name="T7" fmla="*/ 110 h 119"/>
                <a:gd name="T8" fmla="*/ 20 w 55"/>
                <a:gd name="T9" fmla="*/ 118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119">
                  <a:moveTo>
                    <a:pt x="20" y="118"/>
                  </a:moveTo>
                  <a:lnTo>
                    <a:pt x="0" y="7"/>
                  </a:lnTo>
                  <a:lnTo>
                    <a:pt x="34" y="0"/>
                  </a:lnTo>
                  <a:lnTo>
                    <a:pt x="54" y="110"/>
                  </a:lnTo>
                  <a:lnTo>
                    <a:pt x="20" y="118"/>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Freeform 93"/>
            <p:cNvSpPr>
              <a:spLocks/>
            </p:cNvSpPr>
            <p:nvPr/>
          </p:nvSpPr>
          <p:spPr bwMode="auto">
            <a:xfrm>
              <a:off x="4369" y="3566"/>
              <a:ext cx="52" cy="110"/>
            </a:xfrm>
            <a:custGeom>
              <a:avLst/>
              <a:gdLst>
                <a:gd name="T0" fmla="*/ 18 w 52"/>
                <a:gd name="T1" fmla="*/ 109 h 110"/>
                <a:gd name="T2" fmla="*/ 0 w 52"/>
                <a:gd name="T3" fmla="*/ 6 h 110"/>
                <a:gd name="T4" fmla="*/ 33 w 52"/>
                <a:gd name="T5" fmla="*/ 0 h 110"/>
                <a:gd name="T6" fmla="*/ 51 w 52"/>
                <a:gd name="T7" fmla="*/ 102 h 110"/>
                <a:gd name="T8" fmla="*/ 18 w 52"/>
                <a:gd name="T9" fmla="*/ 109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110">
                  <a:moveTo>
                    <a:pt x="18" y="109"/>
                  </a:moveTo>
                  <a:lnTo>
                    <a:pt x="0" y="6"/>
                  </a:lnTo>
                  <a:lnTo>
                    <a:pt x="33" y="0"/>
                  </a:lnTo>
                  <a:lnTo>
                    <a:pt x="51" y="102"/>
                  </a:lnTo>
                  <a:lnTo>
                    <a:pt x="18" y="10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Freeform 94"/>
            <p:cNvSpPr>
              <a:spLocks/>
            </p:cNvSpPr>
            <p:nvPr/>
          </p:nvSpPr>
          <p:spPr bwMode="auto">
            <a:xfrm>
              <a:off x="4411" y="3796"/>
              <a:ext cx="32" cy="17"/>
            </a:xfrm>
            <a:custGeom>
              <a:avLst/>
              <a:gdLst>
                <a:gd name="T0" fmla="*/ 31 w 32"/>
                <a:gd name="T1" fmla="*/ 16 h 17"/>
                <a:gd name="T2" fmla="*/ 31 w 32"/>
                <a:gd name="T3" fmla="*/ 0 h 17"/>
                <a:gd name="T4" fmla="*/ 0 w 32"/>
                <a:gd name="T5" fmla="*/ 16 h 17"/>
                <a:gd name="T6" fmla="*/ 31 w 32"/>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7">
                  <a:moveTo>
                    <a:pt x="31" y="16"/>
                  </a:moveTo>
                  <a:lnTo>
                    <a:pt x="31" y="0"/>
                  </a:lnTo>
                  <a:lnTo>
                    <a:pt x="0" y="16"/>
                  </a:lnTo>
                  <a:lnTo>
                    <a:pt x="31"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Freeform 95"/>
            <p:cNvSpPr>
              <a:spLocks/>
            </p:cNvSpPr>
            <p:nvPr/>
          </p:nvSpPr>
          <p:spPr bwMode="auto">
            <a:xfrm>
              <a:off x="4340" y="3412"/>
              <a:ext cx="62" cy="151"/>
            </a:xfrm>
            <a:custGeom>
              <a:avLst/>
              <a:gdLst>
                <a:gd name="T0" fmla="*/ 27 w 62"/>
                <a:gd name="T1" fmla="*/ 150 h 151"/>
                <a:gd name="T2" fmla="*/ 0 w 62"/>
                <a:gd name="T3" fmla="*/ 9 h 151"/>
                <a:gd name="T4" fmla="*/ 33 w 62"/>
                <a:gd name="T5" fmla="*/ 0 h 151"/>
                <a:gd name="T6" fmla="*/ 61 w 62"/>
                <a:gd name="T7" fmla="*/ 143 h 151"/>
                <a:gd name="T8" fmla="*/ 27 w 62"/>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51">
                  <a:moveTo>
                    <a:pt x="27" y="150"/>
                  </a:moveTo>
                  <a:lnTo>
                    <a:pt x="0" y="9"/>
                  </a:lnTo>
                  <a:lnTo>
                    <a:pt x="33" y="0"/>
                  </a:lnTo>
                  <a:lnTo>
                    <a:pt x="61" y="143"/>
                  </a:lnTo>
                  <a:lnTo>
                    <a:pt x="27" y="15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Freeform 96"/>
            <p:cNvSpPr>
              <a:spLocks/>
            </p:cNvSpPr>
            <p:nvPr/>
          </p:nvSpPr>
          <p:spPr bwMode="auto">
            <a:xfrm>
              <a:off x="4369" y="3565"/>
              <a:ext cx="31" cy="2"/>
            </a:xfrm>
            <a:custGeom>
              <a:avLst/>
              <a:gdLst>
                <a:gd name="T0" fmla="*/ 0 w 31"/>
                <a:gd name="T1" fmla="*/ 0 h 2"/>
                <a:gd name="T2" fmla="*/ 0 w 31"/>
                <a:gd name="T3" fmla="*/ 0 h 2"/>
                <a:gd name="T4" fmla="*/ 30 w 31"/>
                <a:gd name="T5" fmla="*/ 1 h 2"/>
                <a:gd name="T6" fmla="*/ 0 w 3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0"/>
                  </a:moveTo>
                  <a:lnTo>
                    <a:pt x="0" y="0"/>
                  </a:lnTo>
                  <a:lnTo>
                    <a:pt x="30" y="1"/>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 name="Freeform 97"/>
            <p:cNvSpPr>
              <a:spLocks/>
            </p:cNvSpPr>
            <p:nvPr/>
          </p:nvSpPr>
          <p:spPr bwMode="auto">
            <a:xfrm>
              <a:off x="4297" y="3205"/>
              <a:ext cx="76" cy="206"/>
            </a:xfrm>
            <a:custGeom>
              <a:avLst/>
              <a:gdLst>
                <a:gd name="T0" fmla="*/ 41 w 76"/>
                <a:gd name="T1" fmla="*/ 205 h 206"/>
                <a:gd name="T2" fmla="*/ 0 w 76"/>
                <a:gd name="T3" fmla="*/ 7 h 206"/>
                <a:gd name="T4" fmla="*/ 34 w 76"/>
                <a:gd name="T5" fmla="*/ 0 h 206"/>
                <a:gd name="T6" fmla="*/ 75 w 76"/>
                <a:gd name="T7" fmla="*/ 196 h 206"/>
                <a:gd name="T8" fmla="*/ 41 w 76"/>
                <a:gd name="T9" fmla="*/ 205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206">
                  <a:moveTo>
                    <a:pt x="41" y="205"/>
                  </a:moveTo>
                  <a:lnTo>
                    <a:pt x="0" y="7"/>
                  </a:lnTo>
                  <a:lnTo>
                    <a:pt x="34" y="0"/>
                  </a:lnTo>
                  <a:lnTo>
                    <a:pt x="75" y="196"/>
                  </a:lnTo>
                  <a:lnTo>
                    <a:pt x="41" y="205"/>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Freeform 98"/>
            <p:cNvSpPr>
              <a:spLocks/>
            </p:cNvSpPr>
            <p:nvPr/>
          </p:nvSpPr>
          <p:spPr bwMode="auto">
            <a:xfrm>
              <a:off x="4340" y="3412"/>
              <a:ext cx="31" cy="17"/>
            </a:xfrm>
            <a:custGeom>
              <a:avLst/>
              <a:gdLst>
                <a:gd name="T0" fmla="*/ 30 w 31"/>
                <a:gd name="T1" fmla="*/ 0 h 17"/>
                <a:gd name="T2" fmla="*/ 30 w 31"/>
                <a:gd name="T3" fmla="*/ 0 h 17"/>
                <a:gd name="T4" fmla="*/ 0 w 31"/>
                <a:gd name="T5" fmla="*/ 16 h 17"/>
                <a:gd name="T6" fmla="*/ 3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30" y="0"/>
                  </a:moveTo>
                  <a:lnTo>
                    <a:pt x="30" y="0"/>
                  </a:lnTo>
                  <a:lnTo>
                    <a:pt x="0" y="16"/>
                  </a:lnTo>
                  <a:lnTo>
                    <a:pt x="3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 name="Freeform 99"/>
            <p:cNvSpPr>
              <a:spLocks/>
            </p:cNvSpPr>
            <p:nvPr/>
          </p:nvSpPr>
          <p:spPr bwMode="auto">
            <a:xfrm>
              <a:off x="4283" y="3117"/>
              <a:ext cx="46" cy="87"/>
            </a:xfrm>
            <a:custGeom>
              <a:avLst/>
              <a:gdLst>
                <a:gd name="T0" fmla="*/ 13 w 46"/>
                <a:gd name="T1" fmla="*/ 86 h 87"/>
                <a:gd name="T2" fmla="*/ 0 w 46"/>
                <a:gd name="T3" fmla="*/ 6 h 87"/>
                <a:gd name="T4" fmla="*/ 33 w 46"/>
                <a:gd name="T5" fmla="*/ 0 h 87"/>
                <a:gd name="T6" fmla="*/ 45 w 46"/>
                <a:gd name="T7" fmla="*/ 80 h 87"/>
                <a:gd name="T8" fmla="*/ 13 w 46"/>
                <a:gd name="T9" fmla="*/ 86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7">
                  <a:moveTo>
                    <a:pt x="13" y="86"/>
                  </a:moveTo>
                  <a:lnTo>
                    <a:pt x="0" y="6"/>
                  </a:lnTo>
                  <a:lnTo>
                    <a:pt x="33" y="0"/>
                  </a:lnTo>
                  <a:lnTo>
                    <a:pt x="45" y="80"/>
                  </a:lnTo>
                  <a:lnTo>
                    <a:pt x="13" y="8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Freeform 100"/>
            <p:cNvSpPr>
              <a:spLocks/>
            </p:cNvSpPr>
            <p:nvPr/>
          </p:nvSpPr>
          <p:spPr bwMode="auto">
            <a:xfrm>
              <a:off x="4277" y="3028"/>
              <a:ext cx="39" cy="88"/>
            </a:xfrm>
            <a:custGeom>
              <a:avLst/>
              <a:gdLst>
                <a:gd name="T0" fmla="*/ 6 w 39"/>
                <a:gd name="T1" fmla="*/ 87 h 88"/>
                <a:gd name="T2" fmla="*/ 0 w 39"/>
                <a:gd name="T3" fmla="*/ 9 h 88"/>
                <a:gd name="T4" fmla="*/ 32 w 39"/>
                <a:gd name="T5" fmla="*/ 0 h 88"/>
                <a:gd name="T6" fmla="*/ 38 w 39"/>
                <a:gd name="T7" fmla="*/ 81 h 88"/>
                <a:gd name="T8" fmla="*/ 6 w 39"/>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88">
                  <a:moveTo>
                    <a:pt x="6" y="87"/>
                  </a:moveTo>
                  <a:lnTo>
                    <a:pt x="0" y="9"/>
                  </a:lnTo>
                  <a:lnTo>
                    <a:pt x="32" y="0"/>
                  </a:lnTo>
                  <a:lnTo>
                    <a:pt x="38" y="81"/>
                  </a:lnTo>
                  <a:lnTo>
                    <a:pt x="6" y="8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Freeform 101"/>
            <p:cNvSpPr>
              <a:spLocks/>
            </p:cNvSpPr>
            <p:nvPr/>
          </p:nvSpPr>
          <p:spPr bwMode="auto">
            <a:xfrm>
              <a:off x="4297" y="3204"/>
              <a:ext cx="31" cy="2"/>
            </a:xfrm>
            <a:custGeom>
              <a:avLst/>
              <a:gdLst>
                <a:gd name="T0" fmla="*/ 0 w 31"/>
                <a:gd name="T1" fmla="*/ 0 h 2"/>
                <a:gd name="T2" fmla="*/ 0 w 31"/>
                <a:gd name="T3" fmla="*/ 0 h 2"/>
                <a:gd name="T4" fmla="*/ 30 w 31"/>
                <a:gd name="T5" fmla="*/ 1 h 2"/>
                <a:gd name="T6" fmla="*/ 0 w 3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0"/>
                  </a:moveTo>
                  <a:lnTo>
                    <a:pt x="0" y="0"/>
                  </a:lnTo>
                  <a:lnTo>
                    <a:pt x="30" y="1"/>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Freeform 102"/>
            <p:cNvSpPr>
              <a:spLocks/>
            </p:cNvSpPr>
            <p:nvPr/>
          </p:nvSpPr>
          <p:spPr bwMode="auto">
            <a:xfrm>
              <a:off x="4277" y="2932"/>
              <a:ext cx="39" cy="97"/>
            </a:xfrm>
            <a:custGeom>
              <a:avLst/>
              <a:gdLst>
                <a:gd name="T0" fmla="*/ 0 w 39"/>
                <a:gd name="T1" fmla="*/ 96 h 97"/>
                <a:gd name="T2" fmla="*/ 6 w 39"/>
                <a:gd name="T3" fmla="*/ 0 h 97"/>
                <a:gd name="T4" fmla="*/ 38 w 39"/>
                <a:gd name="T5" fmla="*/ 9 h 97"/>
                <a:gd name="T6" fmla="*/ 32 w 39"/>
                <a:gd name="T7" fmla="*/ 96 h 97"/>
                <a:gd name="T8" fmla="*/ 0 w 39"/>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97">
                  <a:moveTo>
                    <a:pt x="0" y="96"/>
                  </a:moveTo>
                  <a:lnTo>
                    <a:pt x="6" y="0"/>
                  </a:lnTo>
                  <a:lnTo>
                    <a:pt x="38" y="9"/>
                  </a:lnTo>
                  <a:lnTo>
                    <a:pt x="32" y="96"/>
                  </a:lnTo>
                  <a:lnTo>
                    <a:pt x="0" y="9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Freeform 103"/>
            <p:cNvSpPr>
              <a:spLocks/>
            </p:cNvSpPr>
            <p:nvPr/>
          </p:nvSpPr>
          <p:spPr bwMode="auto">
            <a:xfrm>
              <a:off x="4283" y="2829"/>
              <a:ext cx="46" cy="104"/>
            </a:xfrm>
            <a:custGeom>
              <a:avLst/>
              <a:gdLst>
                <a:gd name="T0" fmla="*/ 0 w 46"/>
                <a:gd name="T1" fmla="*/ 94 h 104"/>
                <a:gd name="T2" fmla="*/ 13 w 46"/>
                <a:gd name="T3" fmla="*/ 0 h 104"/>
                <a:gd name="T4" fmla="*/ 45 w 46"/>
                <a:gd name="T5" fmla="*/ 6 h 104"/>
                <a:gd name="T6" fmla="*/ 33 w 46"/>
                <a:gd name="T7" fmla="*/ 103 h 104"/>
                <a:gd name="T8" fmla="*/ 0 w 46"/>
                <a:gd name="T9" fmla="*/ 94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04">
                  <a:moveTo>
                    <a:pt x="0" y="94"/>
                  </a:moveTo>
                  <a:lnTo>
                    <a:pt x="13" y="0"/>
                  </a:lnTo>
                  <a:lnTo>
                    <a:pt x="45" y="6"/>
                  </a:lnTo>
                  <a:lnTo>
                    <a:pt x="33" y="103"/>
                  </a:lnTo>
                  <a:lnTo>
                    <a:pt x="0" y="94"/>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Freeform 104"/>
            <p:cNvSpPr>
              <a:spLocks/>
            </p:cNvSpPr>
            <p:nvPr/>
          </p:nvSpPr>
          <p:spPr bwMode="auto">
            <a:xfrm>
              <a:off x="4277" y="3028"/>
              <a:ext cx="30" cy="17"/>
            </a:xfrm>
            <a:custGeom>
              <a:avLst/>
              <a:gdLst>
                <a:gd name="T0" fmla="*/ 0 w 30"/>
                <a:gd name="T1" fmla="*/ 16 h 17"/>
                <a:gd name="T2" fmla="*/ 0 w 30"/>
                <a:gd name="T3" fmla="*/ 16 h 17"/>
                <a:gd name="T4" fmla="*/ 29 w 30"/>
                <a:gd name="T5" fmla="*/ 0 h 17"/>
                <a:gd name="T6" fmla="*/ 29 w 30"/>
                <a:gd name="T7" fmla="*/ 16 h 17"/>
                <a:gd name="T8" fmla="*/ 0 w 30"/>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16"/>
                  </a:moveTo>
                  <a:lnTo>
                    <a:pt x="0" y="16"/>
                  </a:lnTo>
                  <a:lnTo>
                    <a:pt x="29" y="0"/>
                  </a:lnTo>
                  <a:lnTo>
                    <a:pt x="29" y="16"/>
                  </a:lnTo>
                  <a:lnTo>
                    <a:pt x="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Freeform 105"/>
            <p:cNvSpPr>
              <a:spLocks/>
            </p:cNvSpPr>
            <p:nvPr/>
          </p:nvSpPr>
          <p:spPr bwMode="auto">
            <a:xfrm>
              <a:off x="4297" y="2740"/>
              <a:ext cx="45" cy="88"/>
            </a:xfrm>
            <a:custGeom>
              <a:avLst/>
              <a:gdLst>
                <a:gd name="T0" fmla="*/ 0 w 45"/>
                <a:gd name="T1" fmla="*/ 81 h 88"/>
                <a:gd name="T2" fmla="*/ 14 w 45"/>
                <a:gd name="T3" fmla="*/ 0 h 88"/>
                <a:gd name="T4" fmla="*/ 44 w 45"/>
                <a:gd name="T5" fmla="*/ 9 h 88"/>
                <a:gd name="T6" fmla="*/ 32 w 45"/>
                <a:gd name="T7" fmla="*/ 87 h 88"/>
                <a:gd name="T8" fmla="*/ 0 w 45"/>
                <a:gd name="T9" fmla="*/ 81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8">
                  <a:moveTo>
                    <a:pt x="0" y="81"/>
                  </a:moveTo>
                  <a:lnTo>
                    <a:pt x="14" y="0"/>
                  </a:lnTo>
                  <a:lnTo>
                    <a:pt x="44" y="9"/>
                  </a:lnTo>
                  <a:lnTo>
                    <a:pt x="32" y="87"/>
                  </a:lnTo>
                  <a:lnTo>
                    <a:pt x="0" y="8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Freeform 106"/>
            <p:cNvSpPr>
              <a:spLocks/>
            </p:cNvSpPr>
            <p:nvPr/>
          </p:nvSpPr>
          <p:spPr bwMode="auto">
            <a:xfrm>
              <a:off x="4313" y="2654"/>
              <a:ext cx="38" cy="88"/>
            </a:xfrm>
            <a:custGeom>
              <a:avLst/>
              <a:gdLst>
                <a:gd name="T0" fmla="*/ 0 w 38"/>
                <a:gd name="T1" fmla="*/ 78 h 88"/>
                <a:gd name="T2" fmla="*/ 6 w 38"/>
                <a:gd name="T3" fmla="*/ 0 h 88"/>
                <a:gd name="T4" fmla="*/ 37 w 38"/>
                <a:gd name="T5" fmla="*/ 7 h 88"/>
                <a:gd name="T6" fmla="*/ 29 w 38"/>
                <a:gd name="T7" fmla="*/ 87 h 88"/>
                <a:gd name="T8" fmla="*/ 0 w 38"/>
                <a:gd name="T9" fmla="*/ 78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88">
                  <a:moveTo>
                    <a:pt x="0" y="78"/>
                  </a:moveTo>
                  <a:lnTo>
                    <a:pt x="6" y="0"/>
                  </a:lnTo>
                  <a:lnTo>
                    <a:pt x="37" y="7"/>
                  </a:lnTo>
                  <a:lnTo>
                    <a:pt x="29" y="87"/>
                  </a:lnTo>
                  <a:lnTo>
                    <a:pt x="0" y="78"/>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107"/>
            <p:cNvSpPr>
              <a:spLocks/>
            </p:cNvSpPr>
            <p:nvPr/>
          </p:nvSpPr>
          <p:spPr bwMode="auto">
            <a:xfrm>
              <a:off x="4297" y="2828"/>
              <a:ext cx="31" cy="2"/>
            </a:xfrm>
            <a:custGeom>
              <a:avLst/>
              <a:gdLst>
                <a:gd name="T0" fmla="*/ 0 w 31"/>
                <a:gd name="T1" fmla="*/ 1 h 2"/>
                <a:gd name="T2" fmla="*/ 0 w 31"/>
                <a:gd name="T3" fmla="*/ 1 h 2"/>
                <a:gd name="T4" fmla="*/ 30 w 31"/>
                <a:gd name="T5" fmla="*/ 0 h 2"/>
                <a:gd name="T6" fmla="*/ 0 w 31"/>
                <a:gd name="T7" fmla="*/ 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1"/>
                  </a:moveTo>
                  <a:lnTo>
                    <a:pt x="0" y="1"/>
                  </a:lnTo>
                  <a:lnTo>
                    <a:pt x="30" y="0"/>
                  </a:lnTo>
                  <a:lnTo>
                    <a:pt x="0" y="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Freeform 108"/>
            <p:cNvSpPr>
              <a:spLocks/>
            </p:cNvSpPr>
            <p:nvPr/>
          </p:nvSpPr>
          <p:spPr bwMode="auto">
            <a:xfrm>
              <a:off x="4313" y="2566"/>
              <a:ext cx="38" cy="80"/>
            </a:xfrm>
            <a:custGeom>
              <a:avLst/>
              <a:gdLst>
                <a:gd name="T0" fmla="*/ 6 w 38"/>
                <a:gd name="T1" fmla="*/ 79 h 80"/>
                <a:gd name="T2" fmla="*/ 0 w 38"/>
                <a:gd name="T3" fmla="*/ 6 h 80"/>
                <a:gd name="T4" fmla="*/ 29 w 38"/>
                <a:gd name="T5" fmla="*/ 0 h 80"/>
                <a:gd name="T6" fmla="*/ 37 w 38"/>
                <a:gd name="T7" fmla="*/ 70 h 80"/>
                <a:gd name="T8" fmla="*/ 6 w 38"/>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80">
                  <a:moveTo>
                    <a:pt x="6" y="79"/>
                  </a:moveTo>
                  <a:lnTo>
                    <a:pt x="0" y="6"/>
                  </a:lnTo>
                  <a:lnTo>
                    <a:pt x="29" y="0"/>
                  </a:lnTo>
                  <a:lnTo>
                    <a:pt x="37" y="70"/>
                  </a:lnTo>
                  <a:lnTo>
                    <a:pt x="6" y="7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 name="Freeform 109"/>
            <p:cNvSpPr>
              <a:spLocks/>
            </p:cNvSpPr>
            <p:nvPr/>
          </p:nvSpPr>
          <p:spPr bwMode="auto">
            <a:xfrm>
              <a:off x="4297" y="2485"/>
              <a:ext cx="45" cy="80"/>
            </a:xfrm>
            <a:custGeom>
              <a:avLst/>
              <a:gdLst>
                <a:gd name="T0" fmla="*/ 14 w 45"/>
                <a:gd name="T1" fmla="*/ 79 h 80"/>
                <a:gd name="T2" fmla="*/ 0 w 45"/>
                <a:gd name="T3" fmla="*/ 7 h 80"/>
                <a:gd name="T4" fmla="*/ 32 w 45"/>
                <a:gd name="T5" fmla="*/ 0 h 80"/>
                <a:gd name="T6" fmla="*/ 44 w 45"/>
                <a:gd name="T7" fmla="*/ 73 h 80"/>
                <a:gd name="T8" fmla="*/ 14 w 45"/>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0">
                  <a:moveTo>
                    <a:pt x="14" y="79"/>
                  </a:moveTo>
                  <a:lnTo>
                    <a:pt x="0" y="7"/>
                  </a:lnTo>
                  <a:lnTo>
                    <a:pt x="32" y="0"/>
                  </a:lnTo>
                  <a:lnTo>
                    <a:pt x="44" y="73"/>
                  </a:lnTo>
                  <a:lnTo>
                    <a:pt x="14" y="7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Freeform 110"/>
            <p:cNvSpPr>
              <a:spLocks/>
            </p:cNvSpPr>
            <p:nvPr/>
          </p:nvSpPr>
          <p:spPr bwMode="auto">
            <a:xfrm>
              <a:off x="4355" y="2644"/>
              <a:ext cx="1" cy="17"/>
            </a:xfrm>
            <a:custGeom>
              <a:avLst/>
              <a:gdLst>
                <a:gd name="T0" fmla="*/ 0 w 1"/>
                <a:gd name="T1" fmla="*/ 16 h 17"/>
                <a:gd name="T2" fmla="*/ 0 w 1"/>
                <a:gd name="T3" fmla="*/ 0 h 17"/>
                <a:gd name="T4" fmla="*/ 0 w 1"/>
                <a:gd name="T5" fmla="*/ 9 h 17"/>
                <a:gd name="T6" fmla="*/ 0 w 1"/>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
                  <a:moveTo>
                    <a:pt x="0" y="16"/>
                  </a:moveTo>
                  <a:lnTo>
                    <a:pt x="0" y="0"/>
                  </a:lnTo>
                  <a:lnTo>
                    <a:pt x="0" y="9"/>
                  </a:lnTo>
                  <a:lnTo>
                    <a:pt x="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Freeform 111"/>
            <p:cNvSpPr>
              <a:spLocks/>
            </p:cNvSpPr>
            <p:nvPr/>
          </p:nvSpPr>
          <p:spPr bwMode="auto">
            <a:xfrm>
              <a:off x="4320" y="2644"/>
              <a:ext cx="30" cy="17"/>
            </a:xfrm>
            <a:custGeom>
              <a:avLst/>
              <a:gdLst>
                <a:gd name="T0" fmla="*/ 29 w 30"/>
                <a:gd name="T1" fmla="*/ 16 h 17"/>
                <a:gd name="T2" fmla="*/ 29 w 30"/>
                <a:gd name="T3" fmla="*/ 0 h 17"/>
                <a:gd name="T4" fmla="*/ 0 w 30"/>
                <a:gd name="T5" fmla="*/ 9 h 17"/>
                <a:gd name="T6" fmla="*/ 29 w 30"/>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29" y="16"/>
                  </a:moveTo>
                  <a:lnTo>
                    <a:pt x="29" y="0"/>
                  </a:lnTo>
                  <a:lnTo>
                    <a:pt x="0" y="9"/>
                  </a:lnTo>
                  <a:lnTo>
                    <a:pt x="29"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Freeform 112"/>
            <p:cNvSpPr>
              <a:spLocks/>
            </p:cNvSpPr>
            <p:nvPr/>
          </p:nvSpPr>
          <p:spPr bwMode="auto">
            <a:xfrm>
              <a:off x="4277" y="2397"/>
              <a:ext cx="52" cy="88"/>
            </a:xfrm>
            <a:custGeom>
              <a:avLst/>
              <a:gdLst>
                <a:gd name="T0" fmla="*/ 19 w 52"/>
                <a:gd name="T1" fmla="*/ 87 h 88"/>
                <a:gd name="T2" fmla="*/ 0 w 52"/>
                <a:gd name="T3" fmla="*/ 7 h 88"/>
                <a:gd name="T4" fmla="*/ 32 w 52"/>
                <a:gd name="T5" fmla="*/ 0 h 88"/>
                <a:gd name="T6" fmla="*/ 51 w 52"/>
                <a:gd name="T7" fmla="*/ 80 h 88"/>
                <a:gd name="T8" fmla="*/ 19 w 52"/>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88">
                  <a:moveTo>
                    <a:pt x="19" y="87"/>
                  </a:moveTo>
                  <a:lnTo>
                    <a:pt x="0" y="7"/>
                  </a:lnTo>
                  <a:lnTo>
                    <a:pt x="32" y="0"/>
                  </a:lnTo>
                  <a:lnTo>
                    <a:pt x="51" y="80"/>
                  </a:lnTo>
                  <a:lnTo>
                    <a:pt x="19" y="8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Freeform 113"/>
            <p:cNvSpPr>
              <a:spLocks/>
            </p:cNvSpPr>
            <p:nvPr/>
          </p:nvSpPr>
          <p:spPr bwMode="auto">
            <a:xfrm>
              <a:off x="4277" y="2309"/>
              <a:ext cx="30" cy="88"/>
            </a:xfrm>
            <a:custGeom>
              <a:avLst/>
              <a:gdLst>
                <a:gd name="T0" fmla="*/ 0 w 30"/>
                <a:gd name="T1" fmla="*/ 87 h 88"/>
                <a:gd name="T2" fmla="*/ 0 w 30"/>
                <a:gd name="T3" fmla="*/ 8 h 88"/>
                <a:gd name="T4" fmla="*/ 29 w 30"/>
                <a:gd name="T5" fmla="*/ 0 h 88"/>
                <a:gd name="T6" fmla="*/ 29 w 30"/>
                <a:gd name="T7" fmla="*/ 80 h 88"/>
                <a:gd name="T8" fmla="*/ 0 w 30"/>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8">
                  <a:moveTo>
                    <a:pt x="0" y="87"/>
                  </a:moveTo>
                  <a:lnTo>
                    <a:pt x="0" y="8"/>
                  </a:lnTo>
                  <a:lnTo>
                    <a:pt x="29" y="0"/>
                  </a:lnTo>
                  <a:lnTo>
                    <a:pt x="29" y="80"/>
                  </a:lnTo>
                  <a:lnTo>
                    <a:pt x="0" y="8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 name="Freeform 114"/>
            <p:cNvSpPr>
              <a:spLocks/>
            </p:cNvSpPr>
            <p:nvPr/>
          </p:nvSpPr>
          <p:spPr bwMode="auto">
            <a:xfrm>
              <a:off x="4297" y="2485"/>
              <a:ext cx="31" cy="1"/>
            </a:xfrm>
            <a:custGeom>
              <a:avLst/>
              <a:gdLst>
                <a:gd name="T0" fmla="*/ 30 w 31"/>
                <a:gd name="T1" fmla="*/ 0 h 1"/>
                <a:gd name="T2" fmla="*/ 30 w 31"/>
                <a:gd name="T3" fmla="*/ 0 h 1"/>
                <a:gd name="T4" fmla="*/ 0 w 31"/>
                <a:gd name="T5" fmla="*/ 0 h 1"/>
                <a:gd name="T6" fmla="*/ 30 w 3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
                  <a:moveTo>
                    <a:pt x="30" y="0"/>
                  </a:moveTo>
                  <a:lnTo>
                    <a:pt x="30" y="0"/>
                  </a:lnTo>
                  <a:lnTo>
                    <a:pt x="0" y="0"/>
                  </a:lnTo>
                  <a:lnTo>
                    <a:pt x="3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 name="Freeform 115"/>
            <p:cNvSpPr>
              <a:spLocks/>
            </p:cNvSpPr>
            <p:nvPr/>
          </p:nvSpPr>
          <p:spPr bwMode="auto">
            <a:xfrm>
              <a:off x="4277" y="2238"/>
              <a:ext cx="52" cy="80"/>
            </a:xfrm>
            <a:custGeom>
              <a:avLst/>
              <a:gdLst>
                <a:gd name="T0" fmla="*/ 0 w 52"/>
                <a:gd name="T1" fmla="*/ 72 h 80"/>
                <a:gd name="T2" fmla="*/ 19 w 52"/>
                <a:gd name="T3" fmla="*/ 0 h 80"/>
                <a:gd name="T4" fmla="*/ 51 w 52"/>
                <a:gd name="T5" fmla="*/ 6 h 80"/>
                <a:gd name="T6" fmla="*/ 32 w 52"/>
                <a:gd name="T7" fmla="*/ 79 h 80"/>
                <a:gd name="T8" fmla="*/ 0 w 52"/>
                <a:gd name="T9" fmla="*/ 72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80">
                  <a:moveTo>
                    <a:pt x="0" y="72"/>
                  </a:moveTo>
                  <a:lnTo>
                    <a:pt x="19" y="0"/>
                  </a:lnTo>
                  <a:lnTo>
                    <a:pt x="51" y="6"/>
                  </a:lnTo>
                  <a:lnTo>
                    <a:pt x="32" y="79"/>
                  </a:lnTo>
                  <a:lnTo>
                    <a:pt x="0" y="7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Freeform 116"/>
            <p:cNvSpPr>
              <a:spLocks/>
            </p:cNvSpPr>
            <p:nvPr/>
          </p:nvSpPr>
          <p:spPr bwMode="auto">
            <a:xfrm>
              <a:off x="4277" y="2309"/>
              <a:ext cx="30" cy="17"/>
            </a:xfrm>
            <a:custGeom>
              <a:avLst/>
              <a:gdLst>
                <a:gd name="T0" fmla="*/ 0 w 30"/>
                <a:gd name="T1" fmla="*/ 8 h 17"/>
                <a:gd name="T2" fmla="*/ 0 w 30"/>
                <a:gd name="T3" fmla="*/ 8 h 17"/>
                <a:gd name="T4" fmla="*/ 29 w 30"/>
                <a:gd name="T5" fmla="*/ 0 h 17"/>
                <a:gd name="T6" fmla="*/ 29 w 30"/>
                <a:gd name="T7" fmla="*/ 16 h 17"/>
                <a:gd name="T8" fmla="*/ 0 w 30"/>
                <a:gd name="T9" fmla="*/ 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8"/>
                  </a:moveTo>
                  <a:lnTo>
                    <a:pt x="0" y="8"/>
                  </a:lnTo>
                  <a:lnTo>
                    <a:pt x="29" y="0"/>
                  </a:lnTo>
                  <a:lnTo>
                    <a:pt x="29" y="16"/>
                  </a:lnTo>
                  <a:lnTo>
                    <a:pt x="0" y="8"/>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Freeform 117"/>
            <p:cNvSpPr>
              <a:spLocks/>
            </p:cNvSpPr>
            <p:nvPr/>
          </p:nvSpPr>
          <p:spPr bwMode="auto">
            <a:xfrm>
              <a:off x="4297" y="2213"/>
              <a:ext cx="39" cy="25"/>
            </a:xfrm>
            <a:custGeom>
              <a:avLst/>
              <a:gdLst>
                <a:gd name="T0" fmla="*/ 0 w 39"/>
                <a:gd name="T1" fmla="*/ 19 h 25"/>
                <a:gd name="T2" fmla="*/ 6 w 39"/>
                <a:gd name="T3" fmla="*/ 0 h 25"/>
                <a:gd name="T4" fmla="*/ 38 w 39"/>
                <a:gd name="T5" fmla="*/ 7 h 25"/>
                <a:gd name="T6" fmla="*/ 32 w 39"/>
                <a:gd name="T7" fmla="*/ 24 h 25"/>
                <a:gd name="T8" fmla="*/ 0 w 39"/>
                <a:gd name="T9" fmla="*/ 19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25">
                  <a:moveTo>
                    <a:pt x="0" y="19"/>
                  </a:moveTo>
                  <a:lnTo>
                    <a:pt x="6" y="0"/>
                  </a:lnTo>
                  <a:lnTo>
                    <a:pt x="38" y="7"/>
                  </a:lnTo>
                  <a:lnTo>
                    <a:pt x="32" y="24"/>
                  </a:lnTo>
                  <a:lnTo>
                    <a:pt x="0" y="1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Freeform 118"/>
            <p:cNvSpPr>
              <a:spLocks/>
            </p:cNvSpPr>
            <p:nvPr/>
          </p:nvSpPr>
          <p:spPr bwMode="auto">
            <a:xfrm>
              <a:off x="4411" y="4036"/>
              <a:ext cx="32" cy="17"/>
            </a:xfrm>
            <a:custGeom>
              <a:avLst/>
              <a:gdLst>
                <a:gd name="T0" fmla="*/ 0 w 32"/>
                <a:gd name="T1" fmla="*/ 0 h 17"/>
                <a:gd name="T2" fmla="*/ 0 w 32"/>
                <a:gd name="T3" fmla="*/ 16 h 17"/>
                <a:gd name="T4" fmla="*/ 31 w 32"/>
                <a:gd name="T5" fmla="*/ 16 h 17"/>
                <a:gd name="T6" fmla="*/ 31 w 32"/>
                <a:gd name="T7" fmla="*/ 0 h 17"/>
                <a:gd name="T8" fmla="*/ 0 w 3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0"/>
                  </a:moveTo>
                  <a:lnTo>
                    <a:pt x="0" y="16"/>
                  </a:lnTo>
                  <a:lnTo>
                    <a:pt x="31" y="16"/>
                  </a:lnTo>
                  <a:lnTo>
                    <a:pt x="31"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Freeform 119"/>
            <p:cNvSpPr>
              <a:spLocks/>
            </p:cNvSpPr>
            <p:nvPr/>
          </p:nvSpPr>
          <p:spPr bwMode="auto">
            <a:xfrm>
              <a:off x="1760" y="2884"/>
              <a:ext cx="142" cy="65"/>
            </a:xfrm>
            <a:custGeom>
              <a:avLst/>
              <a:gdLst>
                <a:gd name="T0" fmla="*/ 7 w 142"/>
                <a:gd name="T1" fmla="*/ 0 h 65"/>
                <a:gd name="T2" fmla="*/ 141 w 142"/>
                <a:gd name="T3" fmla="*/ 29 h 65"/>
                <a:gd name="T4" fmla="*/ 134 w 142"/>
                <a:gd name="T5" fmla="*/ 64 h 65"/>
                <a:gd name="T6" fmla="*/ 0 w 142"/>
                <a:gd name="T7" fmla="*/ 36 h 65"/>
                <a:gd name="T8" fmla="*/ 7 w 142"/>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65">
                  <a:moveTo>
                    <a:pt x="7" y="0"/>
                  </a:moveTo>
                  <a:lnTo>
                    <a:pt x="141" y="29"/>
                  </a:lnTo>
                  <a:lnTo>
                    <a:pt x="134" y="64"/>
                  </a:lnTo>
                  <a:lnTo>
                    <a:pt x="0" y="36"/>
                  </a:lnTo>
                  <a:lnTo>
                    <a:pt x="7"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Freeform 120"/>
            <p:cNvSpPr>
              <a:spLocks/>
            </p:cNvSpPr>
            <p:nvPr/>
          </p:nvSpPr>
          <p:spPr bwMode="auto">
            <a:xfrm>
              <a:off x="1895" y="2917"/>
              <a:ext cx="141" cy="65"/>
            </a:xfrm>
            <a:custGeom>
              <a:avLst/>
              <a:gdLst>
                <a:gd name="T0" fmla="*/ 7 w 141"/>
                <a:gd name="T1" fmla="*/ 0 h 65"/>
                <a:gd name="T2" fmla="*/ 140 w 141"/>
                <a:gd name="T3" fmla="*/ 29 h 65"/>
                <a:gd name="T4" fmla="*/ 134 w 141"/>
                <a:gd name="T5" fmla="*/ 64 h 65"/>
                <a:gd name="T6" fmla="*/ 0 w 141"/>
                <a:gd name="T7" fmla="*/ 35 h 65"/>
                <a:gd name="T8" fmla="*/ 7 w 141"/>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65">
                  <a:moveTo>
                    <a:pt x="7" y="0"/>
                  </a:moveTo>
                  <a:lnTo>
                    <a:pt x="140" y="29"/>
                  </a:lnTo>
                  <a:lnTo>
                    <a:pt x="134" y="64"/>
                  </a:lnTo>
                  <a:lnTo>
                    <a:pt x="0" y="35"/>
                  </a:lnTo>
                  <a:lnTo>
                    <a:pt x="7"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Freeform 121"/>
            <p:cNvSpPr>
              <a:spLocks/>
            </p:cNvSpPr>
            <p:nvPr/>
          </p:nvSpPr>
          <p:spPr bwMode="auto">
            <a:xfrm>
              <a:off x="2030" y="2950"/>
              <a:ext cx="306" cy="88"/>
            </a:xfrm>
            <a:custGeom>
              <a:avLst/>
              <a:gdLst>
                <a:gd name="T0" fmla="*/ 6 w 306"/>
                <a:gd name="T1" fmla="*/ 0 h 88"/>
                <a:gd name="T2" fmla="*/ 305 w 306"/>
                <a:gd name="T3" fmla="*/ 50 h 88"/>
                <a:gd name="T4" fmla="*/ 299 w 306"/>
                <a:gd name="T5" fmla="*/ 87 h 88"/>
                <a:gd name="T6" fmla="*/ 0 w 306"/>
                <a:gd name="T7" fmla="*/ 36 h 88"/>
                <a:gd name="T8" fmla="*/ 6 w 306"/>
                <a:gd name="T9" fmla="*/ 0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88">
                  <a:moveTo>
                    <a:pt x="6" y="0"/>
                  </a:moveTo>
                  <a:lnTo>
                    <a:pt x="305" y="50"/>
                  </a:lnTo>
                  <a:lnTo>
                    <a:pt x="299" y="87"/>
                  </a:lnTo>
                  <a:lnTo>
                    <a:pt x="0" y="36"/>
                  </a:lnTo>
                  <a:lnTo>
                    <a:pt x="6"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Freeform 122"/>
            <p:cNvSpPr>
              <a:spLocks/>
            </p:cNvSpPr>
            <p:nvPr/>
          </p:nvSpPr>
          <p:spPr bwMode="auto">
            <a:xfrm>
              <a:off x="2029" y="2950"/>
              <a:ext cx="2" cy="32"/>
            </a:xfrm>
            <a:custGeom>
              <a:avLst/>
              <a:gdLst>
                <a:gd name="T0" fmla="*/ 1 w 2"/>
                <a:gd name="T1" fmla="*/ 31 h 32"/>
                <a:gd name="T2" fmla="*/ 1 w 2"/>
                <a:gd name="T3" fmla="*/ 31 h 32"/>
                <a:gd name="T4" fmla="*/ 0 w 2"/>
                <a:gd name="T5" fmla="*/ 0 h 32"/>
                <a:gd name="T6" fmla="*/ 1 w 2"/>
                <a:gd name="T7" fmla="*/ 31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2">
                  <a:moveTo>
                    <a:pt x="1" y="31"/>
                  </a:moveTo>
                  <a:lnTo>
                    <a:pt x="1" y="31"/>
                  </a:lnTo>
                  <a:lnTo>
                    <a:pt x="0" y="0"/>
                  </a:lnTo>
                  <a:lnTo>
                    <a:pt x="1" y="3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Freeform 123"/>
            <p:cNvSpPr>
              <a:spLocks/>
            </p:cNvSpPr>
            <p:nvPr/>
          </p:nvSpPr>
          <p:spPr bwMode="auto">
            <a:xfrm>
              <a:off x="2328" y="3005"/>
              <a:ext cx="344" cy="63"/>
            </a:xfrm>
            <a:custGeom>
              <a:avLst/>
              <a:gdLst>
                <a:gd name="T0" fmla="*/ 0 w 344"/>
                <a:gd name="T1" fmla="*/ 0 h 63"/>
                <a:gd name="T2" fmla="*/ 343 w 344"/>
                <a:gd name="T3" fmla="*/ 29 h 63"/>
                <a:gd name="T4" fmla="*/ 343 w 344"/>
                <a:gd name="T5" fmla="*/ 62 h 63"/>
                <a:gd name="T6" fmla="*/ 0 w 344"/>
                <a:gd name="T7" fmla="*/ 36 h 63"/>
                <a:gd name="T8" fmla="*/ 0 w 34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4" h="63">
                  <a:moveTo>
                    <a:pt x="0" y="0"/>
                  </a:moveTo>
                  <a:lnTo>
                    <a:pt x="343" y="29"/>
                  </a:lnTo>
                  <a:lnTo>
                    <a:pt x="343" y="62"/>
                  </a:lnTo>
                  <a:lnTo>
                    <a:pt x="0" y="36"/>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Freeform 124"/>
            <p:cNvSpPr>
              <a:spLocks/>
            </p:cNvSpPr>
            <p:nvPr/>
          </p:nvSpPr>
          <p:spPr bwMode="auto">
            <a:xfrm>
              <a:off x="2321" y="3005"/>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Freeform 125"/>
            <p:cNvSpPr>
              <a:spLocks/>
            </p:cNvSpPr>
            <p:nvPr/>
          </p:nvSpPr>
          <p:spPr bwMode="auto">
            <a:xfrm>
              <a:off x="2663" y="3038"/>
              <a:ext cx="268" cy="40"/>
            </a:xfrm>
            <a:custGeom>
              <a:avLst/>
              <a:gdLst>
                <a:gd name="T0" fmla="*/ 0 w 268"/>
                <a:gd name="T1" fmla="*/ 0 h 40"/>
                <a:gd name="T2" fmla="*/ 267 w 268"/>
                <a:gd name="T3" fmla="*/ 7 h 40"/>
                <a:gd name="T4" fmla="*/ 267 w 268"/>
                <a:gd name="T5" fmla="*/ 39 h 40"/>
                <a:gd name="T6" fmla="*/ 0 w 268"/>
                <a:gd name="T7" fmla="*/ 31 h 40"/>
                <a:gd name="T8" fmla="*/ 0 w 268"/>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40">
                  <a:moveTo>
                    <a:pt x="0" y="0"/>
                  </a:moveTo>
                  <a:lnTo>
                    <a:pt x="267" y="7"/>
                  </a:lnTo>
                  <a:lnTo>
                    <a:pt x="267" y="39"/>
                  </a:lnTo>
                  <a:lnTo>
                    <a:pt x="0" y="31"/>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Freeform 126"/>
            <p:cNvSpPr>
              <a:spLocks/>
            </p:cNvSpPr>
            <p:nvPr/>
          </p:nvSpPr>
          <p:spPr bwMode="auto">
            <a:xfrm>
              <a:off x="2925" y="3038"/>
              <a:ext cx="269" cy="40"/>
            </a:xfrm>
            <a:custGeom>
              <a:avLst/>
              <a:gdLst>
                <a:gd name="T0" fmla="*/ 0 w 269"/>
                <a:gd name="T1" fmla="*/ 7 h 40"/>
                <a:gd name="T2" fmla="*/ 268 w 269"/>
                <a:gd name="T3" fmla="*/ 0 h 40"/>
                <a:gd name="T4" fmla="*/ 268 w 269"/>
                <a:gd name="T5" fmla="*/ 31 h 40"/>
                <a:gd name="T6" fmla="*/ 0 w 269"/>
                <a:gd name="T7" fmla="*/ 39 h 40"/>
                <a:gd name="T8" fmla="*/ 0 w 269"/>
                <a:gd name="T9" fmla="*/ 7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 h="40">
                  <a:moveTo>
                    <a:pt x="0" y="7"/>
                  </a:moveTo>
                  <a:lnTo>
                    <a:pt x="268" y="0"/>
                  </a:lnTo>
                  <a:lnTo>
                    <a:pt x="268" y="31"/>
                  </a:lnTo>
                  <a:lnTo>
                    <a:pt x="0" y="39"/>
                  </a:lnTo>
                  <a:lnTo>
                    <a:pt x="0" y="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Freeform 127"/>
            <p:cNvSpPr>
              <a:spLocks/>
            </p:cNvSpPr>
            <p:nvPr/>
          </p:nvSpPr>
          <p:spPr bwMode="auto">
            <a:xfrm>
              <a:off x="2663" y="3038"/>
              <a:ext cx="1" cy="30"/>
            </a:xfrm>
            <a:custGeom>
              <a:avLst/>
              <a:gdLst>
                <a:gd name="T0" fmla="*/ 0 w 1"/>
                <a:gd name="T1" fmla="*/ 29 h 30"/>
                <a:gd name="T2" fmla="*/ 0 w 1"/>
                <a:gd name="T3" fmla="*/ 29 h 30"/>
                <a:gd name="T4" fmla="*/ 0 w 1"/>
                <a:gd name="T5" fmla="*/ 0 h 30"/>
                <a:gd name="T6" fmla="*/ 0 w 1"/>
                <a:gd name="T7" fmla="*/ 29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0">
                  <a:moveTo>
                    <a:pt x="0" y="29"/>
                  </a:moveTo>
                  <a:lnTo>
                    <a:pt x="0" y="29"/>
                  </a:lnTo>
                  <a:lnTo>
                    <a:pt x="0" y="0"/>
                  </a:lnTo>
                  <a:lnTo>
                    <a:pt x="0" y="2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 name="Freeform 128"/>
            <p:cNvSpPr>
              <a:spLocks/>
            </p:cNvSpPr>
            <p:nvPr/>
          </p:nvSpPr>
          <p:spPr bwMode="auto">
            <a:xfrm>
              <a:off x="3188" y="3005"/>
              <a:ext cx="330" cy="63"/>
            </a:xfrm>
            <a:custGeom>
              <a:avLst/>
              <a:gdLst>
                <a:gd name="T0" fmla="*/ 0 w 330"/>
                <a:gd name="T1" fmla="*/ 29 h 63"/>
                <a:gd name="T2" fmla="*/ 329 w 330"/>
                <a:gd name="T3" fmla="*/ 0 h 63"/>
                <a:gd name="T4" fmla="*/ 329 w 330"/>
                <a:gd name="T5" fmla="*/ 36 h 63"/>
                <a:gd name="T6" fmla="*/ 0 w 330"/>
                <a:gd name="T7" fmla="*/ 62 h 63"/>
                <a:gd name="T8" fmla="*/ 0 w 330"/>
                <a:gd name="T9" fmla="*/ 29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 h="63">
                  <a:moveTo>
                    <a:pt x="0" y="29"/>
                  </a:moveTo>
                  <a:lnTo>
                    <a:pt x="329" y="0"/>
                  </a:lnTo>
                  <a:lnTo>
                    <a:pt x="329" y="36"/>
                  </a:lnTo>
                  <a:lnTo>
                    <a:pt x="0" y="62"/>
                  </a:lnTo>
                  <a:lnTo>
                    <a:pt x="0" y="2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Freeform 129"/>
            <p:cNvSpPr>
              <a:spLocks/>
            </p:cNvSpPr>
            <p:nvPr/>
          </p:nvSpPr>
          <p:spPr bwMode="auto">
            <a:xfrm>
              <a:off x="3188" y="3038"/>
              <a:ext cx="1" cy="30"/>
            </a:xfrm>
            <a:custGeom>
              <a:avLst/>
              <a:gdLst>
                <a:gd name="T0" fmla="*/ 0 w 1"/>
                <a:gd name="T1" fmla="*/ 29 h 30"/>
                <a:gd name="T2" fmla="*/ 0 w 1"/>
                <a:gd name="T3" fmla="*/ 29 h 30"/>
                <a:gd name="T4" fmla="*/ 0 w 1"/>
                <a:gd name="T5" fmla="*/ 0 h 30"/>
                <a:gd name="T6" fmla="*/ 0 w 1"/>
                <a:gd name="T7" fmla="*/ 29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0">
                  <a:moveTo>
                    <a:pt x="0" y="29"/>
                  </a:moveTo>
                  <a:lnTo>
                    <a:pt x="0" y="29"/>
                  </a:lnTo>
                  <a:lnTo>
                    <a:pt x="0" y="0"/>
                  </a:lnTo>
                  <a:lnTo>
                    <a:pt x="0" y="2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 name="Freeform 130"/>
            <p:cNvSpPr>
              <a:spLocks/>
            </p:cNvSpPr>
            <p:nvPr/>
          </p:nvSpPr>
          <p:spPr bwMode="auto">
            <a:xfrm>
              <a:off x="3509" y="2998"/>
              <a:ext cx="135" cy="40"/>
            </a:xfrm>
            <a:custGeom>
              <a:avLst/>
              <a:gdLst>
                <a:gd name="T0" fmla="*/ 0 w 135"/>
                <a:gd name="T1" fmla="*/ 6 h 40"/>
                <a:gd name="T2" fmla="*/ 134 w 135"/>
                <a:gd name="T3" fmla="*/ 0 h 40"/>
                <a:gd name="T4" fmla="*/ 134 w 135"/>
                <a:gd name="T5" fmla="*/ 33 h 40"/>
                <a:gd name="T6" fmla="*/ 0 w 135"/>
                <a:gd name="T7" fmla="*/ 39 h 40"/>
                <a:gd name="T8" fmla="*/ 0 w 135"/>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40">
                  <a:moveTo>
                    <a:pt x="0" y="6"/>
                  </a:moveTo>
                  <a:lnTo>
                    <a:pt x="134" y="0"/>
                  </a:lnTo>
                  <a:lnTo>
                    <a:pt x="134" y="33"/>
                  </a:lnTo>
                  <a:lnTo>
                    <a:pt x="0" y="39"/>
                  </a:lnTo>
                  <a:lnTo>
                    <a:pt x="0" y="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Freeform 131"/>
            <p:cNvSpPr>
              <a:spLocks/>
            </p:cNvSpPr>
            <p:nvPr/>
          </p:nvSpPr>
          <p:spPr bwMode="auto">
            <a:xfrm>
              <a:off x="3644" y="2980"/>
              <a:ext cx="141" cy="50"/>
            </a:xfrm>
            <a:custGeom>
              <a:avLst/>
              <a:gdLst>
                <a:gd name="T0" fmla="*/ 0 w 141"/>
                <a:gd name="T1" fmla="*/ 15 h 50"/>
                <a:gd name="T2" fmla="*/ 140 w 141"/>
                <a:gd name="T3" fmla="*/ 0 h 50"/>
                <a:gd name="T4" fmla="*/ 140 w 141"/>
                <a:gd name="T5" fmla="*/ 35 h 50"/>
                <a:gd name="T6" fmla="*/ 0 w 141"/>
                <a:gd name="T7" fmla="*/ 49 h 50"/>
                <a:gd name="T8" fmla="*/ 0 w 141"/>
                <a:gd name="T9" fmla="*/ 15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50">
                  <a:moveTo>
                    <a:pt x="0" y="15"/>
                  </a:moveTo>
                  <a:lnTo>
                    <a:pt x="140" y="0"/>
                  </a:lnTo>
                  <a:lnTo>
                    <a:pt x="140" y="35"/>
                  </a:lnTo>
                  <a:lnTo>
                    <a:pt x="0" y="49"/>
                  </a:lnTo>
                  <a:lnTo>
                    <a:pt x="0" y="15"/>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Freeform 132"/>
            <p:cNvSpPr>
              <a:spLocks/>
            </p:cNvSpPr>
            <p:nvPr/>
          </p:nvSpPr>
          <p:spPr bwMode="auto">
            <a:xfrm>
              <a:off x="3509" y="3005"/>
              <a:ext cx="1" cy="33"/>
            </a:xfrm>
            <a:custGeom>
              <a:avLst/>
              <a:gdLst>
                <a:gd name="T0" fmla="*/ 0 w 1"/>
                <a:gd name="T1" fmla="*/ 0 h 33"/>
                <a:gd name="T2" fmla="*/ 0 w 1"/>
                <a:gd name="T3" fmla="*/ 0 h 33"/>
                <a:gd name="T4" fmla="*/ 0 w 1"/>
                <a:gd name="T5" fmla="*/ 32 h 33"/>
                <a:gd name="T6" fmla="*/ 0 w 1"/>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0"/>
                  </a:moveTo>
                  <a:lnTo>
                    <a:pt x="0" y="0"/>
                  </a:lnTo>
                  <a:lnTo>
                    <a:pt x="0" y="32"/>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Freeform 133"/>
            <p:cNvSpPr>
              <a:spLocks/>
            </p:cNvSpPr>
            <p:nvPr/>
          </p:nvSpPr>
          <p:spPr bwMode="auto">
            <a:xfrm>
              <a:off x="3785" y="2932"/>
              <a:ext cx="218" cy="81"/>
            </a:xfrm>
            <a:custGeom>
              <a:avLst/>
              <a:gdLst>
                <a:gd name="T0" fmla="*/ 0 w 218"/>
                <a:gd name="T1" fmla="*/ 43 h 81"/>
                <a:gd name="T2" fmla="*/ 210 w 218"/>
                <a:gd name="T3" fmla="*/ 0 h 81"/>
                <a:gd name="T4" fmla="*/ 217 w 218"/>
                <a:gd name="T5" fmla="*/ 37 h 81"/>
                <a:gd name="T6" fmla="*/ 7 w 218"/>
                <a:gd name="T7" fmla="*/ 80 h 81"/>
                <a:gd name="T8" fmla="*/ 0 w 218"/>
                <a:gd name="T9" fmla="*/ 43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81">
                  <a:moveTo>
                    <a:pt x="0" y="43"/>
                  </a:moveTo>
                  <a:lnTo>
                    <a:pt x="210" y="0"/>
                  </a:lnTo>
                  <a:lnTo>
                    <a:pt x="217" y="37"/>
                  </a:lnTo>
                  <a:lnTo>
                    <a:pt x="7" y="80"/>
                  </a:lnTo>
                  <a:lnTo>
                    <a:pt x="0" y="43"/>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Freeform 134"/>
            <p:cNvSpPr>
              <a:spLocks/>
            </p:cNvSpPr>
            <p:nvPr/>
          </p:nvSpPr>
          <p:spPr bwMode="auto">
            <a:xfrm>
              <a:off x="3785" y="2980"/>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Freeform 135"/>
            <p:cNvSpPr>
              <a:spLocks/>
            </p:cNvSpPr>
            <p:nvPr/>
          </p:nvSpPr>
          <p:spPr bwMode="auto">
            <a:xfrm>
              <a:off x="3992" y="2813"/>
              <a:ext cx="343" cy="150"/>
            </a:xfrm>
            <a:custGeom>
              <a:avLst/>
              <a:gdLst>
                <a:gd name="T0" fmla="*/ 0 w 343"/>
                <a:gd name="T1" fmla="*/ 111 h 150"/>
                <a:gd name="T2" fmla="*/ 336 w 343"/>
                <a:gd name="T3" fmla="*/ 0 h 150"/>
                <a:gd name="T4" fmla="*/ 342 w 343"/>
                <a:gd name="T5" fmla="*/ 38 h 150"/>
                <a:gd name="T6" fmla="*/ 7 w 343"/>
                <a:gd name="T7" fmla="*/ 149 h 150"/>
                <a:gd name="T8" fmla="*/ 0 w 343"/>
                <a:gd name="T9" fmla="*/ 111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3" h="150">
                  <a:moveTo>
                    <a:pt x="0" y="111"/>
                  </a:moveTo>
                  <a:lnTo>
                    <a:pt x="336" y="0"/>
                  </a:lnTo>
                  <a:lnTo>
                    <a:pt x="342" y="38"/>
                  </a:lnTo>
                  <a:lnTo>
                    <a:pt x="7" y="149"/>
                  </a:lnTo>
                  <a:lnTo>
                    <a:pt x="0" y="11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Freeform 136"/>
            <p:cNvSpPr>
              <a:spLocks/>
            </p:cNvSpPr>
            <p:nvPr/>
          </p:nvSpPr>
          <p:spPr bwMode="auto">
            <a:xfrm>
              <a:off x="3992" y="2932"/>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 name="Freeform 137"/>
            <p:cNvSpPr>
              <a:spLocks/>
            </p:cNvSpPr>
            <p:nvPr/>
          </p:nvSpPr>
          <p:spPr bwMode="auto">
            <a:xfrm>
              <a:off x="4320" y="2806"/>
              <a:ext cx="17" cy="40"/>
            </a:xfrm>
            <a:custGeom>
              <a:avLst/>
              <a:gdLst>
                <a:gd name="T0" fmla="*/ 0 w 17"/>
                <a:gd name="T1" fmla="*/ 6 h 40"/>
                <a:gd name="T2" fmla="*/ 10 w 17"/>
                <a:gd name="T3" fmla="*/ 0 h 40"/>
                <a:gd name="T4" fmla="*/ 16 w 17"/>
                <a:gd name="T5" fmla="*/ 33 h 40"/>
                <a:gd name="T6" fmla="*/ 5 w 17"/>
                <a:gd name="T7" fmla="*/ 39 h 40"/>
                <a:gd name="T8" fmla="*/ 0 w 17"/>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0">
                  <a:moveTo>
                    <a:pt x="0" y="6"/>
                  </a:moveTo>
                  <a:lnTo>
                    <a:pt x="10" y="0"/>
                  </a:lnTo>
                  <a:lnTo>
                    <a:pt x="16" y="33"/>
                  </a:lnTo>
                  <a:lnTo>
                    <a:pt x="5" y="39"/>
                  </a:lnTo>
                  <a:lnTo>
                    <a:pt x="0" y="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Freeform 138"/>
            <p:cNvSpPr>
              <a:spLocks/>
            </p:cNvSpPr>
            <p:nvPr/>
          </p:nvSpPr>
          <p:spPr bwMode="auto">
            <a:xfrm>
              <a:off x="1737" y="2877"/>
              <a:ext cx="25" cy="40"/>
            </a:xfrm>
            <a:custGeom>
              <a:avLst/>
              <a:gdLst>
                <a:gd name="T0" fmla="*/ 24 w 25"/>
                <a:gd name="T1" fmla="*/ 6 h 40"/>
                <a:gd name="T2" fmla="*/ 6 w 25"/>
                <a:gd name="T3" fmla="*/ 0 h 40"/>
                <a:gd name="T4" fmla="*/ 0 w 25"/>
                <a:gd name="T5" fmla="*/ 33 h 40"/>
                <a:gd name="T6" fmla="*/ 18 w 25"/>
                <a:gd name="T7" fmla="*/ 39 h 40"/>
                <a:gd name="T8" fmla="*/ 24 w 25"/>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40">
                  <a:moveTo>
                    <a:pt x="24" y="6"/>
                  </a:moveTo>
                  <a:lnTo>
                    <a:pt x="6" y="0"/>
                  </a:lnTo>
                  <a:lnTo>
                    <a:pt x="0" y="33"/>
                  </a:lnTo>
                  <a:lnTo>
                    <a:pt x="18" y="39"/>
                  </a:lnTo>
                  <a:lnTo>
                    <a:pt x="24" y="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41"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142"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948974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1"/>
            <a:ext cx="7543800" cy="1470025"/>
          </a:xfrm>
        </p:spPr>
        <p:txBody>
          <a:bodyPr/>
          <a:lstStyle/>
          <a:p>
            <a:pPr algn="l">
              <a:defRPr/>
            </a:pPr>
            <a:r>
              <a:rPr lang="en-US" b="1" dirty="0"/>
              <a:t>Quality Control - Field</a:t>
            </a:r>
          </a:p>
        </p:txBody>
      </p:sp>
      <p:sp>
        <p:nvSpPr>
          <p:cNvPr id="39939" name="Content Placeholder 2"/>
          <p:cNvSpPr>
            <a:spLocks noGrp="1"/>
          </p:cNvSpPr>
          <p:nvPr>
            <p:ph idx="1"/>
          </p:nvPr>
        </p:nvSpPr>
        <p:spPr>
          <a:xfrm>
            <a:off x="2057400" y="1524000"/>
            <a:ext cx="8001000" cy="4419600"/>
          </a:xfrm>
        </p:spPr>
        <p:txBody>
          <a:bodyPr>
            <a:normAutofit lnSpcReduction="10000"/>
          </a:bodyPr>
          <a:lstStyle/>
          <a:p>
            <a:pPr>
              <a:buFont typeface="Wingdings" pitchFamily="2" charset="2"/>
              <a:buChar char="Ø"/>
            </a:pPr>
            <a:r>
              <a:rPr lang="en-US" sz="2800" dirty="0"/>
              <a:t>Field Density</a:t>
            </a:r>
          </a:p>
          <a:p>
            <a:pPr lvl="1">
              <a:buFont typeface="Wingdings" pitchFamily="2" charset="2"/>
              <a:buChar char="§"/>
            </a:pPr>
            <a:r>
              <a:rPr lang="en-US" sz="2400" dirty="0"/>
              <a:t>Thin-lift NDT gauges OK for &gt; 1” mat</a:t>
            </a:r>
          </a:p>
          <a:p>
            <a:pPr lvl="1">
              <a:buFont typeface="Wingdings" pitchFamily="2" charset="2"/>
              <a:buChar char="§"/>
            </a:pPr>
            <a:r>
              <a:rPr lang="en-US" sz="2400" dirty="0"/>
              <a:t>Cores may not be representative</a:t>
            </a:r>
          </a:p>
          <a:p>
            <a:pPr lvl="1">
              <a:buFont typeface="Wingdings" pitchFamily="2" charset="2"/>
              <a:buChar char="§"/>
            </a:pPr>
            <a:r>
              <a:rPr lang="en-US" sz="2400" dirty="0"/>
              <a:t>Permeability not as big an issue</a:t>
            </a:r>
          </a:p>
          <a:p>
            <a:pPr lvl="1">
              <a:buFont typeface="Wingdings" pitchFamily="2" charset="2"/>
              <a:buChar char="§"/>
            </a:pPr>
            <a:endParaRPr lang="en-US" sz="1000" dirty="0"/>
          </a:p>
          <a:p>
            <a:pPr>
              <a:buFont typeface="Wingdings" pitchFamily="2" charset="2"/>
              <a:buChar char="Ø"/>
            </a:pPr>
            <a:r>
              <a:rPr lang="en-US" sz="2800" dirty="0"/>
              <a:t>Ride Quality</a:t>
            </a:r>
          </a:p>
          <a:p>
            <a:pPr lvl="1">
              <a:buFont typeface="Wingdings" pitchFamily="2" charset="2"/>
              <a:buChar char="§"/>
            </a:pPr>
            <a:r>
              <a:rPr lang="en-US" sz="2400" dirty="0"/>
              <a:t>Depends on</a:t>
            </a:r>
          </a:p>
          <a:p>
            <a:pPr lvl="2"/>
            <a:r>
              <a:rPr lang="en-US" sz="2000" dirty="0"/>
              <a:t>Condition of existing pavement</a:t>
            </a:r>
          </a:p>
          <a:p>
            <a:pPr lvl="2"/>
            <a:r>
              <a:rPr lang="en-US" sz="2000" dirty="0"/>
              <a:t>Surface preparation</a:t>
            </a:r>
          </a:p>
          <a:p>
            <a:pPr lvl="2"/>
            <a:r>
              <a:rPr lang="en-US" sz="2000" dirty="0"/>
              <a:t>Overlay thickness</a:t>
            </a:r>
          </a:p>
          <a:p>
            <a:pPr lvl="1">
              <a:buFont typeface="Wingdings" pitchFamily="2" charset="2"/>
              <a:buChar char="§"/>
            </a:pPr>
            <a:r>
              <a:rPr lang="en-US" sz="2400" dirty="0"/>
              <a:t>Specification should be based on existing condition</a:t>
            </a:r>
          </a:p>
        </p:txBody>
      </p:sp>
      <p:pic>
        <p:nvPicPr>
          <p:cNvPr id="4"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4800376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76201"/>
            <a:ext cx="7543800" cy="1470025"/>
          </a:xfrm>
        </p:spPr>
        <p:txBody>
          <a:bodyPr/>
          <a:lstStyle/>
          <a:p>
            <a:pPr algn="l">
              <a:defRPr/>
            </a:pPr>
            <a:r>
              <a:rPr lang="en-US" b="1" dirty="0"/>
              <a:t>Performance</a:t>
            </a:r>
          </a:p>
        </p:txBody>
      </p:sp>
      <p:sp>
        <p:nvSpPr>
          <p:cNvPr id="40963" name="Text Placeholder 4"/>
          <p:cNvSpPr>
            <a:spLocks noGrp="1"/>
          </p:cNvSpPr>
          <p:nvPr>
            <p:ph idx="1"/>
          </p:nvPr>
        </p:nvSpPr>
        <p:spPr/>
        <p:txBody>
          <a:bodyPr/>
          <a:lstStyle/>
          <a:p>
            <a:pPr marL="187325" indent="-457200">
              <a:buFont typeface="Wingdings" pitchFamily="2" charset="2"/>
              <a:buChar char="Ø"/>
            </a:pPr>
            <a:r>
              <a:rPr lang="en-US" dirty="0"/>
              <a:t> Immediate Benefits</a:t>
            </a:r>
          </a:p>
          <a:p>
            <a:pPr marL="187325" indent="-457200">
              <a:buFont typeface="Wingdings" pitchFamily="2" charset="2"/>
              <a:buChar char="Ø"/>
            </a:pPr>
            <a:r>
              <a:rPr lang="en-US" dirty="0"/>
              <a:t> Pavement Life </a:t>
            </a:r>
          </a:p>
          <a:p>
            <a:pPr marL="187325" indent="-457200">
              <a:buFont typeface="Wingdings" pitchFamily="2" charset="2"/>
              <a:buChar char="Ø"/>
            </a:pPr>
            <a:r>
              <a:rPr lang="en-US" dirty="0"/>
              <a:t> Economics</a:t>
            </a:r>
          </a:p>
        </p:txBody>
      </p:sp>
      <p:pic>
        <p:nvPicPr>
          <p:cNvPr id="4096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1905000"/>
            <a:ext cx="548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5"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162223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1"/>
            <a:ext cx="7543800" cy="1470025"/>
          </a:xfrm>
        </p:spPr>
        <p:txBody>
          <a:bodyPr/>
          <a:lstStyle/>
          <a:p>
            <a:pPr algn="l">
              <a:defRPr/>
            </a:pPr>
            <a:r>
              <a:rPr lang="en-US" b="1" dirty="0"/>
              <a:t>Immediate Benefits</a:t>
            </a:r>
          </a:p>
        </p:txBody>
      </p:sp>
      <p:sp>
        <p:nvSpPr>
          <p:cNvPr id="41987" name="Content Placeholder 4"/>
          <p:cNvSpPr>
            <a:spLocks noGrp="1"/>
          </p:cNvSpPr>
          <p:nvPr>
            <p:ph idx="1"/>
          </p:nvPr>
        </p:nvSpPr>
        <p:spPr>
          <a:xfrm>
            <a:off x="1981200" y="1371600"/>
            <a:ext cx="8001000" cy="4419600"/>
          </a:xfrm>
        </p:spPr>
        <p:txBody>
          <a:bodyPr>
            <a:normAutofit lnSpcReduction="10000"/>
          </a:bodyPr>
          <a:lstStyle/>
          <a:p>
            <a:pPr>
              <a:buFont typeface="Wingdings" pitchFamily="2" charset="2"/>
              <a:buChar char="Ø"/>
            </a:pPr>
            <a:r>
              <a:rPr lang="en-US" sz="2800" dirty="0"/>
              <a:t>Pavement Condition (</a:t>
            </a:r>
            <a:r>
              <a:rPr lang="en-US" sz="2800" dirty="0" err="1"/>
              <a:t>Labi</a:t>
            </a:r>
            <a:r>
              <a:rPr lang="en-US" sz="2800" dirty="0"/>
              <a:t> et al. (2005))</a:t>
            </a:r>
          </a:p>
          <a:p>
            <a:pPr lvl="1">
              <a:buFont typeface="Wingdings" pitchFamily="2" charset="2"/>
              <a:buChar char="§"/>
            </a:pPr>
            <a:r>
              <a:rPr lang="en-US" sz="2400" dirty="0"/>
              <a:t>18 to 36% decrease in roughness</a:t>
            </a:r>
          </a:p>
          <a:p>
            <a:pPr lvl="1">
              <a:buFont typeface="Wingdings" pitchFamily="2" charset="2"/>
              <a:buChar char="§"/>
            </a:pPr>
            <a:r>
              <a:rPr lang="en-US" sz="2400" dirty="0"/>
              <a:t>5 to 55% decrease in rut depth</a:t>
            </a:r>
          </a:p>
          <a:p>
            <a:pPr lvl="1">
              <a:buFont typeface="Wingdings" pitchFamily="2" charset="2"/>
              <a:buChar char="§"/>
            </a:pPr>
            <a:r>
              <a:rPr lang="en-US" sz="2400" dirty="0"/>
              <a:t>1 to 10% improvement in condition rating</a:t>
            </a:r>
          </a:p>
          <a:p>
            <a:pPr lvl="1">
              <a:buFont typeface="Wingdings" pitchFamily="2" charset="2"/>
              <a:buChar char="§"/>
            </a:pPr>
            <a:endParaRPr lang="en-US" sz="800" dirty="0"/>
          </a:p>
          <a:p>
            <a:pPr>
              <a:buFont typeface="Wingdings" pitchFamily="2" charset="2"/>
              <a:buChar char="Ø"/>
            </a:pPr>
            <a:r>
              <a:rPr lang="en-US" sz="2800" dirty="0"/>
              <a:t>Noise</a:t>
            </a:r>
          </a:p>
          <a:p>
            <a:pPr lvl="1">
              <a:buFont typeface="Wingdings" pitchFamily="2" charset="2"/>
              <a:buChar char="§"/>
            </a:pPr>
            <a:r>
              <a:rPr lang="en-US" sz="2400" dirty="0"/>
              <a:t>Corley-Lay and </a:t>
            </a:r>
            <a:r>
              <a:rPr lang="en-US" sz="2400" dirty="0" err="1"/>
              <a:t>Mastin</a:t>
            </a:r>
            <a:r>
              <a:rPr lang="en-US" sz="2400" dirty="0"/>
              <a:t> (2007): 6.7 dB reduction on 	overlaid PCC</a:t>
            </a:r>
          </a:p>
          <a:p>
            <a:pPr lvl="1">
              <a:buFont typeface="Wingdings" pitchFamily="2" charset="2"/>
              <a:buChar char="§"/>
            </a:pPr>
            <a:r>
              <a:rPr lang="en-US" sz="2400" dirty="0"/>
              <a:t>FHWA (2005): 5 dB reduction on overlaid PCC in 	Phoenix</a:t>
            </a:r>
          </a:p>
          <a:p>
            <a:pPr lvl="1">
              <a:buFont typeface="Wingdings" pitchFamily="2" charset="2"/>
              <a:buChar char="§"/>
            </a:pPr>
            <a:endParaRPr lang="en-US" sz="800" dirty="0"/>
          </a:p>
          <a:p>
            <a:pPr>
              <a:buFont typeface="Wingdings" pitchFamily="2" charset="2"/>
              <a:buChar char="§"/>
            </a:pPr>
            <a:r>
              <a:rPr lang="en-US" dirty="0"/>
              <a:t>3dB reduction = ½ traffic volume</a:t>
            </a:r>
          </a:p>
          <a:p>
            <a:pPr lvl="1">
              <a:buFont typeface="Wingdings 2" pitchFamily="18" charset="2"/>
              <a:buNone/>
            </a:pPr>
            <a:endParaRPr lang="en-US" dirty="0"/>
          </a:p>
        </p:txBody>
      </p:sp>
      <p:pic>
        <p:nvPicPr>
          <p:cNvPr id="5"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2645707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1"/>
            <a:ext cx="7543800" cy="1470025"/>
          </a:xfrm>
        </p:spPr>
        <p:txBody>
          <a:bodyPr/>
          <a:lstStyle/>
          <a:p>
            <a:pPr algn="l">
              <a:defRPr/>
            </a:pPr>
            <a:r>
              <a:rPr lang="en-US" b="1" dirty="0"/>
              <a:t>Pavement Life</a:t>
            </a:r>
          </a:p>
        </p:txBody>
      </p:sp>
      <p:graphicFrame>
        <p:nvGraphicFramePr>
          <p:cNvPr id="4" name="Content Placeholder 3"/>
          <p:cNvGraphicFramePr>
            <a:graphicFrameLocks noGrp="1"/>
          </p:cNvGraphicFramePr>
          <p:nvPr>
            <p:ph idx="1"/>
          </p:nvPr>
        </p:nvGraphicFramePr>
        <p:xfrm>
          <a:off x="1981200" y="1600200"/>
          <a:ext cx="8229600" cy="4719638"/>
        </p:xfrm>
        <a:graphic>
          <a:graphicData uri="http://schemas.openxmlformats.org/drawingml/2006/table">
            <a:tbl>
              <a:tblPr firstRow="1" bandRow="1">
                <a:tableStyleId>{073A0DAA-6AF3-43AB-8588-CEC1D06C72B9}</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640123">
                <a:tc>
                  <a:txBody>
                    <a:bodyPr/>
                    <a:lstStyle/>
                    <a:p>
                      <a:pPr algn="ctr"/>
                      <a:r>
                        <a:rPr lang="en-US" sz="1800" dirty="0"/>
                        <a:t>Location</a:t>
                      </a:r>
                    </a:p>
                  </a:txBody>
                  <a:tcPr marT="45723" marB="45723"/>
                </a:tc>
                <a:tc>
                  <a:txBody>
                    <a:bodyPr/>
                    <a:lstStyle/>
                    <a:p>
                      <a:pPr algn="ctr"/>
                      <a:r>
                        <a:rPr lang="en-US" sz="1800" dirty="0"/>
                        <a:t>Traffic</a:t>
                      </a:r>
                    </a:p>
                  </a:txBody>
                  <a:tcPr marT="45723" marB="45723"/>
                </a:tc>
                <a:tc>
                  <a:txBody>
                    <a:bodyPr/>
                    <a:lstStyle/>
                    <a:p>
                      <a:pPr algn="ctr"/>
                      <a:r>
                        <a:rPr lang="en-US" sz="1800" dirty="0"/>
                        <a:t>Underlying</a:t>
                      </a:r>
                      <a:r>
                        <a:rPr lang="en-US" sz="1800" baseline="0" dirty="0"/>
                        <a:t> Pavement</a:t>
                      </a:r>
                      <a:endParaRPr lang="en-US" sz="1800" dirty="0"/>
                    </a:p>
                  </a:txBody>
                  <a:tcPr marT="45723" marB="45723"/>
                </a:tc>
                <a:tc>
                  <a:txBody>
                    <a:bodyPr/>
                    <a:lstStyle/>
                    <a:p>
                      <a:pPr algn="ctr"/>
                      <a:r>
                        <a:rPr lang="en-US" sz="1800" dirty="0"/>
                        <a:t>Performance, yrs.</a:t>
                      </a:r>
                    </a:p>
                  </a:txBody>
                  <a:tcPr marT="45723" marB="45723"/>
                </a:tc>
                <a:extLst>
                  <a:ext uri="{0D108BD9-81ED-4DB2-BD59-A6C34878D82A}">
                    <a16:rowId xmlns:a16="http://schemas.microsoft.com/office/drawing/2014/main" val="10000"/>
                  </a:ext>
                </a:extLst>
              </a:tr>
              <a:tr h="370865">
                <a:tc rowSpan="3">
                  <a:txBody>
                    <a:bodyPr/>
                    <a:lstStyle/>
                    <a:p>
                      <a:pPr algn="ctr"/>
                      <a:r>
                        <a:rPr lang="en-US" sz="1800" dirty="0"/>
                        <a:t>Ohio</a:t>
                      </a:r>
                    </a:p>
                  </a:txBody>
                  <a:tcPr marT="45723" marB="45723" anchor="ctr"/>
                </a:tc>
                <a:tc>
                  <a:txBody>
                    <a:bodyPr/>
                    <a:lstStyle/>
                    <a:p>
                      <a:pPr algn="ctr"/>
                      <a:r>
                        <a:rPr lang="en-US" sz="1800" dirty="0"/>
                        <a:t>High/Low</a:t>
                      </a:r>
                    </a:p>
                  </a:txBody>
                  <a:tcPr marT="45723" marB="45723"/>
                </a:tc>
                <a:tc>
                  <a:txBody>
                    <a:bodyPr/>
                    <a:lstStyle/>
                    <a:p>
                      <a:pPr algn="ctr"/>
                      <a:r>
                        <a:rPr lang="en-US" sz="1800" dirty="0"/>
                        <a:t>Asphalt</a:t>
                      </a:r>
                    </a:p>
                  </a:txBody>
                  <a:tcPr marT="45723" marB="45723"/>
                </a:tc>
                <a:tc>
                  <a:txBody>
                    <a:bodyPr/>
                    <a:lstStyle/>
                    <a:p>
                      <a:pPr algn="ctr"/>
                      <a:r>
                        <a:rPr lang="en-US" sz="1800" dirty="0"/>
                        <a:t>16</a:t>
                      </a:r>
                    </a:p>
                  </a:txBody>
                  <a:tcPr marT="45723" marB="45723"/>
                </a:tc>
                <a:extLst>
                  <a:ext uri="{0D108BD9-81ED-4DB2-BD59-A6C34878D82A}">
                    <a16:rowId xmlns:a16="http://schemas.microsoft.com/office/drawing/2014/main" val="10001"/>
                  </a:ext>
                </a:extLst>
              </a:tr>
              <a:tr h="370865">
                <a:tc vMerge="1">
                  <a:txBody>
                    <a:bodyPr/>
                    <a:lstStyle/>
                    <a:p>
                      <a:endParaRPr lang="en-US" dirty="0"/>
                    </a:p>
                  </a:txBody>
                  <a:tcPr/>
                </a:tc>
                <a:tc>
                  <a:txBody>
                    <a:bodyPr/>
                    <a:lstStyle/>
                    <a:p>
                      <a:pPr algn="ctr"/>
                      <a:r>
                        <a:rPr lang="en-US" sz="1800" dirty="0"/>
                        <a:t>Low</a:t>
                      </a:r>
                    </a:p>
                  </a:txBody>
                  <a:tcPr marT="45723" marB="45723"/>
                </a:tc>
                <a:tc>
                  <a:txBody>
                    <a:bodyPr/>
                    <a:lstStyle/>
                    <a:p>
                      <a:pPr algn="ctr"/>
                      <a:r>
                        <a:rPr lang="en-US" sz="1800" dirty="0"/>
                        <a:t>Composite</a:t>
                      </a:r>
                    </a:p>
                  </a:txBody>
                  <a:tcPr marT="45723" marB="45723"/>
                </a:tc>
                <a:tc>
                  <a:txBody>
                    <a:bodyPr/>
                    <a:lstStyle/>
                    <a:p>
                      <a:pPr algn="ctr"/>
                      <a:r>
                        <a:rPr lang="en-US" sz="1800" dirty="0"/>
                        <a:t>11</a:t>
                      </a:r>
                    </a:p>
                  </a:txBody>
                  <a:tcPr marT="45723" marB="45723"/>
                </a:tc>
                <a:extLst>
                  <a:ext uri="{0D108BD9-81ED-4DB2-BD59-A6C34878D82A}">
                    <a16:rowId xmlns:a16="http://schemas.microsoft.com/office/drawing/2014/main" val="10002"/>
                  </a:ext>
                </a:extLst>
              </a:tr>
              <a:tr h="370865">
                <a:tc vMerge="1">
                  <a:txBody>
                    <a:bodyPr/>
                    <a:lstStyle/>
                    <a:p>
                      <a:endParaRPr lang="en-US" dirty="0"/>
                    </a:p>
                  </a:txBody>
                  <a:tcPr/>
                </a:tc>
                <a:tc>
                  <a:txBody>
                    <a:bodyPr/>
                    <a:lstStyle/>
                    <a:p>
                      <a:pPr algn="ctr"/>
                      <a:r>
                        <a:rPr lang="en-US" sz="1800" dirty="0"/>
                        <a:t>High</a:t>
                      </a:r>
                    </a:p>
                  </a:txBody>
                  <a:tcPr marT="45723" marB="45723"/>
                </a:tc>
                <a:tc>
                  <a:txBody>
                    <a:bodyPr/>
                    <a:lstStyle/>
                    <a:p>
                      <a:pPr algn="ctr"/>
                      <a:r>
                        <a:rPr lang="en-US" sz="1800" dirty="0"/>
                        <a:t>Composite</a:t>
                      </a:r>
                    </a:p>
                  </a:txBody>
                  <a:tcPr marT="45723" marB="45723"/>
                </a:tc>
                <a:tc>
                  <a:txBody>
                    <a:bodyPr/>
                    <a:lstStyle/>
                    <a:p>
                      <a:pPr algn="ctr"/>
                      <a:r>
                        <a:rPr lang="en-US" sz="1800" dirty="0"/>
                        <a:t>7</a:t>
                      </a:r>
                    </a:p>
                  </a:txBody>
                  <a:tcPr marT="45723" marB="45723"/>
                </a:tc>
                <a:extLst>
                  <a:ext uri="{0D108BD9-81ED-4DB2-BD59-A6C34878D82A}">
                    <a16:rowId xmlns:a16="http://schemas.microsoft.com/office/drawing/2014/main" val="10003"/>
                  </a:ext>
                </a:extLst>
              </a:tr>
              <a:tr h="370865">
                <a:tc>
                  <a:txBody>
                    <a:bodyPr/>
                    <a:lstStyle/>
                    <a:p>
                      <a:pPr algn="ctr"/>
                      <a:r>
                        <a:rPr lang="en-US" sz="1800" dirty="0"/>
                        <a:t>North Carolina</a:t>
                      </a:r>
                    </a:p>
                  </a:txBody>
                  <a:tcPr marT="45723" marB="45723"/>
                </a:tc>
                <a:tc>
                  <a:txBody>
                    <a:bodyPr/>
                    <a:lstStyle/>
                    <a:p>
                      <a:pPr algn="ctr"/>
                      <a:r>
                        <a:rPr lang="en-US" sz="1800" dirty="0"/>
                        <a:t>----</a:t>
                      </a:r>
                    </a:p>
                  </a:txBody>
                  <a:tcPr marT="45723" marB="45723"/>
                </a:tc>
                <a:tc>
                  <a:txBody>
                    <a:bodyPr/>
                    <a:lstStyle/>
                    <a:p>
                      <a:pPr algn="ctr"/>
                      <a:r>
                        <a:rPr lang="en-US" sz="1800" dirty="0"/>
                        <a:t>Concrete</a:t>
                      </a:r>
                    </a:p>
                  </a:txBody>
                  <a:tcPr marT="45723" marB="45723"/>
                </a:tc>
                <a:tc>
                  <a:txBody>
                    <a:bodyPr/>
                    <a:lstStyle/>
                    <a:p>
                      <a:pPr algn="ctr"/>
                      <a:r>
                        <a:rPr lang="en-US" sz="1800" dirty="0"/>
                        <a:t>6 – 10</a:t>
                      </a:r>
                    </a:p>
                  </a:txBody>
                  <a:tcPr marT="45723" marB="45723"/>
                </a:tc>
                <a:extLst>
                  <a:ext uri="{0D108BD9-81ED-4DB2-BD59-A6C34878D82A}">
                    <a16:rowId xmlns:a16="http://schemas.microsoft.com/office/drawing/2014/main" val="10004"/>
                  </a:ext>
                </a:extLst>
              </a:tr>
              <a:tr h="370865">
                <a:tc>
                  <a:txBody>
                    <a:bodyPr/>
                    <a:lstStyle/>
                    <a:p>
                      <a:pPr algn="ctr"/>
                      <a:r>
                        <a:rPr lang="en-US" sz="1800" dirty="0"/>
                        <a:t>Ontario</a:t>
                      </a:r>
                    </a:p>
                  </a:txBody>
                  <a:tcPr marT="45723" marB="45723"/>
                </a:tc>
                <a:tc>
                  <a:txBody>
                    <a:bodyPr/>
                    <a:lstStyle/>
                    <a:p>
                      <a:pPr algn="ctr"/>
                      <a:r>
                        <a:rPr lang="en-US" sz="1800" dirty="0"/>
                        <a:t>High</a:t>
                      </a:r>
                    </a:p>
                  </a:txBody>
                  <a:tcPr marT="45723" marB="45723"/>
                </a:tc>
                <a:tc>
                  <a:txBody>
                    <a:bodyPr/>
                    <a:lstStyle/>
                    <a:p>
                      <a:pPr algn="ctr"/>
                      <a:r>
                        <a:rPr lang="en-US" sz="1800" dirty="0"/>
                        <a:t>Asphalt</a:t>
                      </a:r>
                    </a:p>
                  </a:txBody>
                  <a:tcPr marT="45723" marB="45723"/>
                </a:tc>
                <a:tc>
                  <a:txBody>
                    <a:bodyPr/>
                    <a:lstStyle/>
                    <a:p>
                      <a:pPr algn="ctr"/>
                      <a:r>
                        <a:rPr lang="en-US" sz="1800" dirty="0"/>
                        <a:t>8</a:t>
                      </a:r>
                    </a:p>
                  </a:txBody>
                  <a:tcPr marT="45723" marB="45723"/>
                </a:tc>
                <a:extLst>
                  <a:ext uri="{0D108BD9-81ED-4DB2-BD59-A6C34878D82A}">
                    <a16:rowId xmlns:a16="http://schemas.microsoft.com/office/drawing/2014/main" val="10005"/>
                  </a:ext>
                </a:extLst>
              </a:tr>
              <a:tr h="370865">
                <a:tc>
                  <a:txBody>
                    <a:bodyPr/>
                    <a:lstStyle/>
                    <a:p>
                      <a:pPr algn="ctr"/>
                      <a:r>
                        <a:rPr lang="en-US" sz="1800" dirty="0"/>
                        <a:t>Illinois</a:t>
                      </a:r>
                    </a:p>
                  </a:txBody>
                  <a:tcPr marT="45723" marB="45723"/>
                </a:tc>
                <a:tc>
                  <a:txBody>
                    <a:bodyPr/>
                    <a:lstStyle/>
                    <a:p>
                      <a:pPr algn="ctr"/>
                      <a:r>
                        <a:rPr lang="en-US" sz="1800" dirty="0"/>
                        <a:t>Low</a:t>
                      </a:r>
                    </a:p>
                  </a:txBody>
                  <a:tcPr marT="45723" marB="45723"/>
                </a:tc>
                <a:tc>
                  <a:txBody>
                    <a:bodyPr/>
                    <a:lstStyle/>
                    <a:p>
                      <a:pPr algn="ctr"/>
                      <a:r>
                        <a:rPr lang="en-US" sz="1800" dirty="0"/>
                        <a:t>Asphalt</a:t>
                      </a:r>
                    </a:p>
                  </a:txBody>
                  <a:tcPr marT="45723" marB="45723"/>
                </a:tc>
                <a:tc>
                  <a:txBody>
                    <a:bodyPr/>
                    <a:lstStyle/>
                    <a:p>
                      <a:pPr algn="ctr"/>
                      <a:r>
                        <a:rPr lang="en-US" sz="1800" dirty="0"/>
                        <a:t>7 – 10</a:t>
                      </a:r>
                    </a:p>
                  </a:txBody>
                  <a:tcPr marT="45723" marB="45723"/>
                </a:tc>
                <a:extLst>
                  <a:ext uri="{0D108BD9-81ED-4DB2-BD59-A6C34878D82A}">
                    <a16:rowId xmlns:a16="http://schemas.microsoft.com/office/drawing/2014/main" val="10006"/>
                  </a:ext>
                </a:extLst>
              </a:tr>
              <a:tr h="370865">
                <a:tc>
                  <a:txBody>
                    <a:bodyPr/>
                    <a:lstStyle/>
                    <a:p>
                      <a:pPr algn="ctr"/>
                      <a:r>
                        <a:rPr lang="en-US" sz="1800" dirty="0"/>
                        <a:t>New York</a:t>
                      </a:r>
                    </a:p>
                  </a:txBody>
                  <a:tcPr marT="45723" marB="45723"/>
                </a:tc>
                <a:tc>
                  <a:txBody>
                    <a:bodyPr/>
                    <a:lstStyle/>
                    <a:p>
                      <a:pPr algn="ctr"/>
                      <a:r>
                        <a:rPr lang="en-US" sz="1800" dirty="0"/>
                        <a:t>----</a:t>
                      </a:r>
                    </a:p>
                  </a:txBody>
                  <a:tcPr marT="45723" marB="45723"/>
                </a:tc>
                <a:tc>
                  <a:txBody>
                    <a:bodyPr/>
                    <a:lstStyle/>
                    <a:p>
                      <a:pPr algn="ctr"/>
                      <a:r>
                        <a:rPr lang="en-US" sz="1800" dirty="0"/>
                        <a:t>Asphalt</a:t>
                      </a:r>
                    </a:p>
                  </a:txBody>
                  <a:tcPr marT="45723" marB="45723"/>
                </a:tc>
                <a:tc>
                  <a:txBody>
                    <a:bodyPr/>
                    <a:lstStyle/>
                    <a:p>
                      <a:pPr algn="ctr"/>
                      <a:r>
                        <a:rPr lang="en-US" sz="1800" dirty="0"/>
                        <a:t>5 – 8</a:t>
                      </a:r>
                    </a:p>
                  </a:txBody>
                  <a:tcPr marT="45723" marB="45723"/>
                </a:tc>
                <a:extLst>
                  <a:ext uri="{0D108BD9-81ED-4DB2-BD59-A6C34878D82A}">
                    <a16:rowId xmlns:a16="http://schemas.microsoft.com/office/drawing/2014/main" val="10007"/>
                  </a:ext>
                </a:extLst>
              </a:tr>
              <a:tr h="370865">
                <a:tc>
                  <a:txBody>
                    <a:bodyPr/>
                    <a:lstStyle/>
                    <a:p>
                      <a:pPr algn="ctr"/>
                      <a:r>
                        <a:rPr lang="en-US" sz="1800" dirty="0"/>
                        <a:t>Indiana</a:t>
                      </a:r>
                    </a:p>
                  </a:txBody>
                  <a:tcPr marT="45723" marB="45723"/>
                </a:tc>
                <a:tc>
                  <a:txBody>
                    <a:bodyPr/>
                    <a:lstStyle/>
                    <a:p>
                      <a:pPr algn="ctr"/>
                      <a:r>
                        <a:rPr lang="en-US" sz="1800" dirty="0"/>
                        <a:t>Low</a:t>
                      </a:r>
                    </a:p>
                  </a:txBody>
                  <a:tcPr marT="45723" marB="45723"/>
                </a:tc>
                <a:tc>
                  <a:txBody>
                    <a:bodyPr/>
                    <a:lstStyle/>
                    <a:p>
                      <a:pPr algn="ctr"/>
                      <a:r>
                        <a:rPr lang="en-US" sz="1800" dirty="0"/>
                        <a:t>Asphalt</a:t>
                      </a:r>
                    </a:p>
                  </a:txBody>
                  <a:tcPr marT="45723" marB="45723"/>
                </a:tc>
                <a:tc>
                  <a:txBody>
                    <a:bodyPr/>
                    <a:lstStyle/>
                    <a:p>
                      <a:pPr algn="ctr"/>
                      <a:r>
                        <a:rPr lang="en-US" sz="1800" dirty="0"/>
                        <a:t>9 – 11</a:t>
                      </a:r>
                    </a:p>
                  </a:txBody>
                  <a:tcPr marT="45723" marB="45723"/>
                </a:tc>
                <a:extLst>
                  <a:ext uri="{0D108BD9-81ED-4DB2-BD59-A6C34878D82A}">
                    <a16:rowId xmlns:a16="http://schemas.microsoft.com/office/drawing/2014/main" val="10008"/>
                  </a:ext>
                </a:extLst>
              </a:tr>
              <a:tr h="370865">
                <a:tc rowSpan="2">
                  <a:txBody>
                    <a:bodyPr/>
                    <a:lstStyle/>
                    <a:p>
                      <a:pPr algn="ctr"/>
                      <a:r>
                        <a:rPr lang="en-US" sz="1800" dirty="0"/>
                        <a:t>Austria</a:t>
                      </a:r>
                    </a:p>
                  </a:txBody>
                  <a:tcPr marT="45723" marB="45723" anchor="ctr"/>
                </a:tc>
                <a:tc>
                  <a:txBody>
                    <a:bodyPr/>
                    <a:lstStyle/>
                    <a:p>
                      <a:pPr algn="ctr"/>
                      <a:r>
                        <a:rPr lang="en-US" sz="1800" dirty="0"/>
                        <a:t>High/Low</a:t>
                      </a:r>
                    </a:p>
                  </a:txBody>
                  <a:tcPr marT="45723" marB="45723"/>
                </a:tc>
                <a:tc>
                  <a:txBody>
                    <a:bodyPr/>
                    <a:lstStyle/>
                    <a:p>
                      <a:pPr algn="ctr"/>
                      <a:r>
                        <a:rPr lang="en-US" sz="1800" dirty="0"/>
                        <a:t>Asphalt</a:t>
                      </a:r>
                    </a:p>
                  </a:txBody>
                  <a:tcPr marT="45723" marB="45723"/>
                </a:tc>
                <a:tc>
                  <a:txBody>
                    <a:bodyPr/>
                    <a:lstStyle/>
                    <a:p>
                      <a:pPr algn="ctr"/>
                      <a:r>
                        <a:rPr lang="en-US" sz="1800" u="sng" dirty="0"/>
                        <a:t>&gt;</a:t>
                      </a:r>
                      <a:r>
                        <a:rPr lang="en-US" sz="1800" u="none" dirty="0"/>
                        <a:t>10</a:t>
                      </a:r>
                      <a:endParaRPr lang="en-US" sz="1800" u="sng" dirty="0"/>
                    </a:p>
                  </a:txBody>
                  <a:tcPr marT="45723" marB="45723"/>
                </a:tc>
                <a:extLst>
                  <a:ext uri="{0D108BD9-81ED-4DB2-BD59-A6C34878D82A}">
                    <a16:rowId xmlns:a16="http://schemas.microsoft.com/office/drawing/2014/main" val="10009"/>
                  </a:ext>
                </a:extLst>
              </a:tr>
              <a:tr h="370865">
                <a:tc vMerge="1">
                  <a:txBody>
                    <a:bodyPr/>
                    <a:lstStyle/>
                    <a:p>
                      <a:endParaRPr lang="en-US"/>
                    </a:p>
                  </a:txBody>
                  <a:tcPr/>
                </a:tc>
                <a:tc>
                  <a:txBody>
                    <a:bodyPr/>
                    <a:lstStyle/>
                    <a:p>
                      <a:pPr algn="ctr"/>
                      <a:r>
                        <a:rPr lang="en-US" sz="1800" dirty="0"/>
                        <a:t>High</a:t>
                      </a:r>
                    </a:p>
                  </a:txBody>
                  <a:tcPr marT="45723" marB="45723"/>
                </a:tc>
                <a:tc>
                  <a:txBody>
                    <a:bodyPr/>
                    <a:lstStyle/>
                    <a:p>
                      <a:pPr algn="ctr"/>
                      <a:r>
                        <a:rPr lang="en-US" sz="1800" dirty="0"/>
                        <a:t>Concrete</a:t>
                      </a:r>
                    </a:p>
                  </a:txBody>
                  <a:tcPr marT="45723" marB="45723"/>
                </a:tc>
                <a:tc>
                  <a:txBody>
                    <a:bodyPr/>
                    <a:lstStyle/>
                    <a:p>
                      <a:pPr algn="ctr"/>
                      <a:r>
                        <a:rPr lang="en-US" sz="1800" u="sng" dirty="0"/>
                        <a:t>&gt;</a:t>
                      </a:r>
                      <a:r>
                        <a:rPr lang="en-US" sz="1800" u="none" dirty="0"/>
                        <a:t>8</a:t>
                      </a:r>
                      <a:endParaRPr lang="en-US" sz="1800" u="sng" dirty="0"/>
                    </a:p>
                  </a:txBody>
                  <a:tcPr marT="45723" marB="45723"/>
                </a:tc>
                <a:extLst>
                  <a:ext uri="{0D108BD9-81ED-4DB2-BD59-A6C34878D82A}">
                    <a16:rowId xmlns:a16="http://schemas.microsoft.com/office/drawing/2014/main" val="10010"/>
                  </a:ext>
                </a:extLst>
              </a:tr>
              <a:tr h="370865">
                <a:tc>
                  <a:txBody>
                    <a:bodyPr/>
                    <a:lstStyle/>
                    <a:p>
                      <a:pPr algn="ctr"/>
                      <a:r>
                        <a:rPr lang="en-US" sz="1800" dirty="0"/>
                        <a:t>Georgia</a:t>
                      </a:r>
                    </a:p>
                  </a:txBody>
                  <a:tcPr marT="45723" marB="45723"/>
                </a:tc>
                <a:tc>
                  <a:txBody>
                    <a:bodyPr/>
                    <a:lstStyle/>
                    <a:p>
                      <a:pPr algn="ctr"/>
                      <a:r>
                        <a:rPr lang="en-US" sz="1800" dirty="0"/>
                        <a:t>Low</a:t>
                      </a:r>
                    </a:p>
                  </a:txBody>
                  <a:tcPr marT="45723" marB="45723"/>
                </a:tc>
                <a:tc>
                  <a:txBody>
                    <a:bodyPr/>
                    <a:lstStyle/>
                    <a:p>
                      <a:pPr algn="ctr"/>
                      <a:r>
                        <a:rPr lang="en-US" sz="1800" dirty="0"/>
                        <a:t>Asphalt</a:t>
                      </a:r>
                    </a:p>
                  </a:txBody>
                  <a:tcPr marT="45723" marB="45723"/>
                </a:tc>
                <a:tc>
                  <a:txBody>
                    <a:bodyPr/>
                    <a:lstStyle/>
                    <a:p>
                      <a:pPr algn="ctr"/>
                      <a:r>
                        <a:rPr lang="en-US" sz="1800" dirty="0"/>
                        <a:t>10</a:t>
                      </a:r>
                    </a:p>
                  </a:txBody>
                  <a:tcPr marT="45723" marB="45723"/>
                </a:tc>
                <a:extLst>
                  <a:ext uri="{0D108BD9-81ED-4DB2-BD59-A6C34878D82A}">
                    <a16:rowId xmlns:a16="http://schemas.microsoft.com/office/drawing/2014/main" val="10011"/>
                  </a:ext>
                </a:extLst>
              </a:tr>
            </a:tbl>
          </a:graphicData>
        </a:graphic>
      </p:graphicFrame>
      <p:pic>
        <p:nvPicPr>
          <p:cNvPr id="5"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10784681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04802"/>
            <a:ext cx="7772400" cy="2133599"/>
          </a:xfrm>
        </p:spPr>
        <p:txBody>
          <a:bodyPr/>
          <a:lstStyle/>
          <a:p>
            <a:r>
              <a:rPr lang="en-US" b="1" dirty="0">
                <a:latin typeface="Lucida Sans" pitchFamily="34" charset="0"/>
                <a:cs typeface="Lucida Sans" pitchFamily="34" charset="0"/>
              </a:rPr>
              <a:t>Economics of Preventive Maintenance Treatments</a:t>
            </a:r>
            <a:endParaRPr lang="en-US" dirty="0"/>
          </a:p>
        </p:txBody>
      </p:sp>
      <p:pic>
        <p:nvPicPr>
          <p:cNvPr id="5" name="Picture 2" descr="0000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24200" y="2057400"/>
            <a:ext cx="6019800" cy="3167972"/>
          </a:xfrm>
          <a:prstGeom prst="rect">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4"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305214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057400" y="457200"/>
            <a:ext cx="7924800" cy="1143000"/>
          </a:xfrm>
        </p:spPr>
        <p:txBody>
          <a:bodyPr/>
          <a:lstStyle/>
          <a:p>
            <a:r>
              <a:rPr lang="en-US" dirty="0">
                <a:latin typeface="Times New Roman" pitchFamily="18" charset="0"/>
              </a:rPr>
              <a:t> </a:t>
            </a:r>
            <a:r>
              <a:rPr lang="en-US" sz="4000" dirty="0"/>
              <a:t>Thinlay Experience in Oregon</a:t>
            </a:r>
          </a:p>
        </p:txBody>
      </p:sp>
      <p:sp>
        <p:nvSpPr>
          <p:cNvPr id="60419" name="Rectangle 3"/>
          <p:cNvSpPr>
            <a:spLocks noGrp="1" noChangeArrowheads="1"/>
          </p:cNvSpPr>
          <p:nvPr>
            <p:ph type="body" idx="1"/>
          </p:nvPr>
        </p:nvSpPr>
        <p:spPr>
          <a:xfrm>
            <a:off x="1066800" y="2667000"/>
            <a:ext cx="3733800" cy="1676400"/>
          </a:xfrm>
        </p:spPr>
        <p:txBody>
          <a:bodyPr>
            <a:normAutofit/>
          </a:bodyPr>
          <a:lstStyle/>
          <a:p>
            <a:r>
              <a:rPr lang="en-US" dirty="0"/>
              <a:t>Washington County Case Study</a:t>
            </a:r>
          </a:p>
          <a:p>
            <a:pPr marL="0" indent="0">
              <a:buNone/>
            </a:pPr>
            <a:endParaRPr lang="en-US" dirty="0"/>
          </a:p>
          <a:p>
            <a:endParaRPr lang="en-US" dirty="0">
              <a:latin typeface="Times New Roman" pitchFamily="18" charset="0"/>
            </a:endParaRPr>
          </a:p>
        </p:txBody>
      </p:sp>
      <p:pic>
        <p:nvPicPr>
          <p:cNvPr id="60420" name="Picture 4" descr="murrayj-walker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7800" y="1752600"/>
            <a:ext cx="52578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4"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328830464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057400" y="381000"/>
            <a:ext cx="7924800" cy="1143000"/>
          </a:xfrm>
        </p:spPr>
        <p:txBody>
          <a:bodyPr/>
          <a:lstStyle/>
          <a:p>
            <a:r>
              <a:rPr lang="en-US" dirty="0"/>
              <a:t>Murray Blvd.</a:t>
            </a:r>
          </a:p>
        </p:txBody>
      </p:sp>
      <p:sp>
        <p:nvSpPr>
          <p:cNvPr id="69635" name="Rectangle 3"/>
          <p:cNvSpPr>
            <a:spLocks noGrp="1" noChangeArrowheads="1"/>
          </p:cNvSpPr>
          <p:nvPr>
            <p:ph type="body" idx="1"/>
          </p:nvPr>
        </p:nvSpPr>
        <p:spPr>
          <a:xfrm>
            <a:off x="2514600" y="1447800"/>
            <a:ext cx="7162800" cy="533400"/>
          </a:xfrm>
        </p:spPr>
        <p:txBody>
          <a:bodyPr>
            <a:normAutofit lnSpcReduction="10000"/>
          </a:bodyPr>
          <a:lstStyle/>
          <a:p>
            <a:pPr>
              <a:buClr>
                <a:schemeClr val="tx1"/>
              </a:buClr>
            </a:pPr>
            <a:r>
              <a:rPr lang="en-US"/>
              <a:t>ADT = 30,000 vehicles per day</a:t>
            </a:r>
          </a:p>
        </p:txBody>
      </p:sp>
      <p:graphicFrame>
        <p:nvGraphicFramePr>
          <p:cNvPr id="69636" name="Object 4"/>
          <p:cNvGraphicFramePr>
            <a:graphicFrameLocks noChangeAspect="1"/>
          </p:cNvGraphicFramePr>
          <p:nvPr/>
        </p:nvGraphicFramePr>
        <p:xfrm>
          <a:off x="2971800" y="2057401"/>
          <a:ext cx="6324600" cy="4340225"/>
        </p:xfrm>
        <a:graphic>
          <a:graphicData uri="http://schemas.openxmlformats.org/presentationml/2006/ole">
            <mc:AlternateContent xmlns:mc="http://schemas.openxmlformats.org/markup-compatibility/2006">
              <mc:Choice xmlns:v="urn:schemas-microsoft-com:vml" Requires="v">
                <p:oleObj spid="_x0000_s5126" name="Document" r:id="rId3" imgW="5474208" imgH="4111752" progId="Word.Document.8">
                  <p:embed/>
                </p:oleObj>
              </mc:Choice>
              <mc:Fallback>
                <p:oleObj name="Document" r:id="rId3" imgW="5474208" imgH="4111752" progId="Word.Document.8">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057401"/>
                        <a:ext cx="6324600"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10" descr="oapa logo transparent1.tif"/>
          <p:cNvPicPr>
            <a:picLocks noChangeAspect="1"/>
          </p:cNvPicPr>
          <p:nvPr/>
        </p:nvPicPr>
        <p:blipFill>
          <a:blip r:embed="rId5"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415958604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r>
              <a:rPr lang="en-US" sz="4000" dirty="0"/>
              <a:t>Why Thinlay Overlays?</a:t>
            </a:r>
            <a:br>
              <a:rPr lang="en-US" sz="4000" dirty="0"/>
            </a:br>
            <a:r>
              <a:rPr lang="en-US" sz="4000" dirty="0"/>
              <a:t>(1” fine graded mix)</a:t>
            </a:r>
          </a:p>
        </p:txBody>
      </p:sp>
      <p:sp>
        <p:nvSpPr>
          <p:cNvPr id="65539" name="Rectangle 3"/>
          <p:cNvSpPr>
            <a:spLocks noGrp="1" noChangeArrowheads="1"/>
          </p:cNvSpPr>
          <p:nvPr>
            <p:ph type="body" idx="1"/>
          </p:nvPr>
        </p:nvSpPr>
        <p:spPr>
          <a:xfrm>
            <a:off x="2362200" y="2133600"/>
            <a:ext cx="7010400" cy="4114800"/>
          </a:xfrm>
        </p:spPr>
        <p:txBody>
          <a:bodyPr/>
          <a:lstStyle/>
          <a:p>
            <a:pPr>
              <a:buClr>
                <a:schemeClr val="tx1"/>
              </a:buClr>
            </a:pPr>
            <a:r>
              <a:rPr lang="en-US"/>
              <a:t>Minimize Lane Closures</a:t>
            </a:r>
          </a:p>
          <a:p>
            <a:pPr>
              <a:buClr>
                <a:schemeClr val="tx1"/>
              </a:buClr>
            </a:pPr>
            <a:r>
              <a:rPr lang="en-US"/>
              <a:t>Appearance and Ride Quality</a:t>
            </a:r>
          </a:p>
          <a:p>
            <a:pPr>
              <a:buClr>
                <a:schemeClr val="tx1"/>
              </a:buClr>
            </a:pPr>
            <a:r>
              <a:rPr lang="en-US"/>
              <a:t>Added Structural Life</a:t>
            </a:r>
          </a:p>
          <a:p>
            <a:pPr>
              <a:buClr>
                <a:schemeClr val="tx1"/>
              </a:buClr>
            </a:pPr>
            <a:r>
              <a:rPr lang="en-US"/>
              <a:t>Limited Contractor Availability for Slurry Seals/Micro-Seals</a:t>
            </a:r>
          </a:p>
          <a:p>
            <a:pPr>
              <a:buClr>
                <a:schemeClr val="tx1"/>
              </a:buClr>
            </a:pPr>
            <a:r>
              <a:rPr lang="en-US"/>
              <a:t>Reduced Risk</a:t>
            </a:r>
          </a:p>
          <a:p>
            <a:pPr>
              <a:buClr>
                <a:schemeClr val="tx1"/>
              </a:buClr>
            </a:pPr>
            <a:r>
              <a:rPr lang="en-US"/>
              <a:t>Lower Life-Cycle Cost???</a:t>
            </a:r>
          </a:p>
        </p:txBody>
      </p:sp>
      <p:pic>
        <p:nvPicPr>
          <p:cNvPr id="4"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spTree>
    <p:extLst>
      <p:ext uri="{BB962C8B-B14F-4D97-AF65-F5344CB8AC3E}">
        <p14:creationId xmlns:p14="http://schemas.microsoft.com/office/powerpoint/2010/main" val="7562782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057400" y="457200"/>
            <a:ext cx="7924800" cy="1143000"/>
          </a:xfrm>
        </p:spPr>
        <p:txBody>
          <a:bodyPr/>
          <a:lstStyle/>
          <a:p>
            <a:r>
              <a:rPr lang="en-US" sz="4000" dirty="0"/>
              <a:t>Cost</a:t>
            </a:r>
          </a:p>
        </p:txBody>
      </p:sp>
      <p:sp>
        <p:nvSpPr>
          <p:cNvPr id="72707" name="Rectangle 3"/>
          <p:cNvSpPr>
            <a:spLocks noGrp="1" noChangeArrowheads="1"/>
          </p:cNvSpPr>
          <p:nvPr>
            <p:ph type="body" idx="1"/>
          </p:nvPr>
        </p:nvSpPr>
        <p:spPr>
          <a:xfrm>
            <a:off x="1295400" y="1981200"/>
            <a:ext cx="8382000" cy="2590800"/>
          </a:xfrm>
        </p:spPr>
        <p:txBody>
          <a:bodyPr>
            <a:normAutofit/>
          </a:bodyPr>
          <a:lstStyle/>
          <a:p>
            <a:pPr>
              <a:spcBef>
                <a:spcPct val="0"/>
              </a:spcBef>
              <a:buClr>
                <a:schemeClr val="tx1"/>
              </a:buClr>
            </a:pPr>
            <a:r>
              <a:rPr lang="en-US" dirty="0"/>
              <a:t>Thinlay Treatment = $2.53 per square yard</a:t>
            </a:r>
          </a:p>
          <a:p>
            <a:pPr>
              <a:spcBef>
                <a:spcPct val="0"/>
              </a:spcBef>
              <a:buClr>
                <a:schemeClr val="tx1"/>
              </a:buClr>
            </a:pPr>
            <a:endParaRPr lang="en-US" dirty="0"/>
          </a:p>
          <a:p>
            <a:pPr>
              <a:spcBef>
                <a:spcPct val="0"/>
              </a:spcBef>
              <a:buClr>
                <a:schemeClr val="tx1"/>
              </a:buClr>
            </a:pPr>
            <a:r>
              <a:rPr lang="en-US" dirty="0"/>
              <a:t>Micro-Surfacing = $1.92 per square yard</a:t>
            </a:r>
          </a:p>
          <a:p>
            <a:pPr>
              <a:spcBef>
                <a:spcPct val="0"/>
              </a:spcBef>
              <a:buClr>
                <a:schemeClr val="tx1"/>
              </a:buClr>
            </a:pPr>
            <a:endParaRPr lang="en-US" dirty="0"/>
          </a:p>
          <a:p>
            <a:pPr>
              <a:spcBef>
                <a:spcPct val="0"/>
              </a:spcBef>
              <a:buClr>
                <a:schemeClr val="tx1"/>
              </a:buClr>
            </a:pPr>
            <a:r>
              <a:rPr lang="en-US" dirty="0"/>
              <a:t>32%  cost increase</a:t>
            </a:r>
          </a:p>
        </p:txBody>
      </p:sp>
      <p:pic>
        <p:nvPicPr>
          <p:cNvPr id="4"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43891523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057400" y="381000"/>
            <a:ext cx="7924800" cy="1143000"/>
          </a:xfrm>
        </p:spPr>
        <p:txBody>
          <a:bodyPr>
            <a:normAutofit fontScale="90000"/>
          </a:bodyPr>
          <a:lstStyle/>
          <a:p>
            <a:r>
              <a:rPr lang="en-US" sz="4000" dirty="0"/>
              <a:t>Life Cycle Costs</a:t>
            </a:r>
            <a:br>
              <a:rPr lang="en-US" sz="4000" dirty="0"/>
            </a:br>
            <a:r>
              <a:rPr lang="en-US" sz="3200" dirty="0"/>
              <a:t>Estimated in 2001</a:t>
            </a:r>
          </a:p>
        </p:txBody>
      </p:sp>
      <p:sp>
        <p:nvSpPr>
          <p:cNvPr id="73731" name="Rectangle 3"/>
          <p:cNvSpPr>
            <a:spLocks noGrp="1" noChangeArrowheads="1"/>
          </p:cNvSpPr>
          <p:nvPr>
            <p:ph type="body" idx="1"/>
          </p:nvPr>
        </p:nvSpPr>
        <p:spPr>
          <a:xfrm>
            <a:off x="609600" y="1752600"/>
            <a:ext cx="10134600" cy="4114800"/>
          </a:xfrm>
        </p:spPr>
        <p:txBody>
          <a:bodyPr>
            <a:normAutofit/>
          </a:bodyPr>
          <a:lstStyle/>
          <a:p>
            <a:pPr>
              <a:buClr>
                <a:schemeClr val="tx1"/>
              </a:buClr>
            </a:pPr>
            <a:r>
              <a:rPr lang="en-US" dirty="0"/>
              <a:t>20 Years, I=4%</a:t>
            </a:r>
          </a:p>
          <a:p>
            <a:pPr>
              <a:buClr>
                <a:schemeClr val="tx1"/>
              </a:buClr>
            </a:pPr>
            <a:r>
              <a:rPr lang="en-US" dirty="0"/>
              <a:t>Thinlay = $4.24 (based on estimated 10 year life)</a:t>
            </a:r>
          </a:p>
          <a:p>
            <a:pPr>
              <a:buClr>
                <a:schemeClr val="tx1"/>
              </a:buClr>
            </a:pPr>
            <a:r>
              <a:rPr lang="en-US" dirty="0"/>
              <a:t>Micro Surface = $6.74 (based on experience of 5 year life)</a:t>
            </a:r>
          </a:p>
          <a:p>
            <a:endParaRPr lang="en-US" dirty="0"/>
          </a:p>
          <a:p>
            <a:pPr>
              <a:buFontTx/>
              <a:buNone/>
            </a:pPr>
            <a:r>
              <a:rPr lang="en-US" dirty="0">
                <a:latin typeface="Times New Roman" pitchFamily="18" charset="0"/>
              </a:rPr>
              <a:t>   </a:t>
            </a:r>
            <a:r>
              <a:rPr lang="en-US" dirty="0"/>
              <a:t>Thinlay Saves $2.50/yd</a:t>
            </a:r>
            <a:r>
              <a:rPr lang="en-US" baseline="30000" dirty="0"/>
              <a:t>2</a:t>
            </a:r>
            <a:r>
              <a:rPr lang="en-US" dirty="0"/>
              <a:t> in 20 Years and Adds 2” of Structure</a:t>
            </a:r>
            <a:endParaRPr lang="en-US" baseline="30000" dirty="0"/>
          </a:p>
        </p:txBody>
      </p:sp>
      <p:pic>
        <p:nvPicPr>
          <p:cNvPr id="4"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12736546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Benefits</a:t>
            </a:r>
          </a:p>
        </p:txBody>
      </p:sp>
      <p:sp>
        <p:nvSpPr>
          <p:cNvPr id="3" name="Content Placeholder 2"/>
          <p:cNvSpPr>
            <a:spLocks noGrp="1"/>
          </p:cNvSpPr>
          <p:nvPr>
            <p:ph idx="1"/>
          </p:nvPr>
        </p:nvSpPr>
        <p:spPr/>
        <p:txBody>
          <a:bodyPr/>
          <a:lstStyle/>
          <a:p>
            <a:r>
              <a:rPr lang="en-US" dirty="0"/>
              <a:t>A seal type treatment applied on those pavements will  have no impact on the tensile strain and therefore no impact on the structural life</a:t>
            </a:r>
          </a:p>
          <a:p>
            <a:endParaRPr lang="en-US" dirty="0"/>
          </a:p>
        </p:txBody>
      </p:sp>
      <p:grpSp>
        <p:nvGrpSpPr>
          <p:cNvPr id="4" name="Group 2"/>
          <p:cNvGrpSpPr>
            <a:grpSpLocks/>
          </p:cNvGrpSpPr>
          <p:nvPr/>
        </p:nvGrpSpPr>
        <p:grpSpPr bwMode="auto">
          <a:xfrm>
            <a:off x="6934200" y="2667000"/>
            <a:ext cx="2530501" cy="2839657"/>
            <a:chOff x="1632" y="811"/>
            <a:chExt cx="2812" cy="3304"/>
          </a:xfrm>
        </p:grpSpPr>
        <p:sp>
          <p:nvSpPr>
            <p:cNvPr id="6" name="Rectangle 4"/>
            <p:cNvSpPr>
              <a:spLocks noChangeArrowheads="1"/>
            </p:cNvSpPr>
            <p:nvPr/>
          </p:nvSpPr>
          <p:spPr bwMode="auto">
            <a:xfrm>
              <a:off x="3058" y="811"/>
              <a:ext cx="185"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GB" sz="2800" b="1">
                  <a:solidFill>
                    <a:srgbClr val="FFFF00"/>
                  </a:solidFill>
                </a:rPr>
                <a:t> </a:t>
              </a:r>
            </a:p>
          </p:txBody>
        </p:sp>
        <p:grpSp>
          <p:nvGrpSpPr>
            <p:cNvPr id="7" name="Group 5"/>
            <p:cNvGrpSpPr>
              <a:grpSpLocks/>
            </p:cNvGrpSpPr>
            <p:nvPr/>
          </p:nvGrpSpPr>
          <p:grpSpPr bwMode="auto">
            <a:xfrm>
              <a:off x="2256" y="960"/>
              <a:ext cx="1440" cy="1440"/>
              <a:chOff x="2256" y="960"/>
              <a:chExt cx="1440" cy="1440"/>
            </a:xfrm>
          </p:grpSpPr>
          <p:sp>
            <p:nvSpPr>
              <p:cNvPr id="125" name="Oval 6"/>
              <p:cNvSpPr>
                <a:spLocks noChangeArrowheads="1"/>
              </p:cNvSpPr>
              <p:nvPr/>
            </p:nvSpPr>
            <p:spPr bwMode="auto">
              <a:xfrm>
                <a:off x="2256" y="960"/>
                <a:ext cx="1440" cy="1440"/>
              </a:xfrm>
              <a:prstGeom prst="ellipse">
                <a:avLst/>
              </a:prstGeom>
              <a:solidFill>
                <a:srgbClr val="5F5F5F"/>
              </a:solidFill>
              <a:ln w="12700">
                <a:solidFill>
                  <a:srgbClr val="000000"/>
                </a:solidFill>
                <a:round/>
                <a:headEnd/>
                <a:tailEnd/>
              </a:ln>
            </p:spPr>
            <p:txBody>
              <a:bodyPr/>
              <a:lstStyle/>
              <a:p>
                <a:endParaRPr lang="en-US"/>
              </a:p>
            </p:txBody>
          </p:sp>
          <p:sp>
            <p:nvSpPr>
              <p:cNvPr id="126" name="Freeform 7"/>
              <p:cNvSpPr>
                <a:spLocks/>
              </p:cNvSpPr>
              <p:nvPr/>
            </p:nvSpPr>
            <p:spPr bwMode="auto">
              <a:xfrm>
                <a:off x="2863" y="1896"/>
                <a:ext cx="250" cy="307"/>
              </a:xfrm>
              <a:custGeom>
                <a:avLst/>
                <a:gdLst>
                  <a:gd name="T0" fmla="*/ 0 w 112"/>
                  <a:gd name="T1" fmla="*/ 18715946 h 139"/>
                  <a:gd name="T2" fmla="*/ 7314000 w 112"/>
                  <a:gd name="T3" fmla="*/ 0 h 139"/>
                  <a:gd name="T4" fmla="*/ 11886917 w 112"/>
                  <a:gd name="T5" fmla="*/ 0 h 139"/>
                  <a:gd name="T6" fmla="*/ 19061998 w 112"/>
                  <a:gd name="T7" fmla="*/ 19452772 h 139"/>
                  <a:gd name="T8" fmla="*/ 9835759 w 112"/>
                  <a:gd name="T9" fmla="*/ 20168261 h 139"/>
                  <a:gd name="T10" fmla="*/ 0 w 112"/>
                  <a:gd name="T11" fmla="*/ 18715946 h 1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39">
                    <a:moveTo>
                      <a:pt x="0" y="129"/>
                    </a:moveTo>
                    <a:lnTo>
                      <a:pt x="43" y="0"/>
                    </a:lnTo>
                    <a:lnTo>
                      <a:pt x="70" y="0"/>
                    </a:lnTo>
                    <a:lnTo>
                      <a:pt x="112" y="134"/>
                    </a:lnTo>
                    <a:lnTo>
                      <a:pt x="58" y="139"/>
                    </a:lnTo>
                    <a:lnTo>
                      <a:pt x="0" y="129"/>
                    </a:lnTo>
                    <a:close/>
                  </a:path>
                </a:pathLst>
              </a:custGeom>
              <a:solidFill>
                <a:srgbClr val="FF0000"/>
              </a:solidFill>
              <a:ln w="12700">
                <a:solidFill>
                  <a:srgbClr val="000000"/>
                </a:solidFill>
                <a:prstDash val="solid"/>
                <a:round/>
                <a:headEnd/>
                <a:tailEnd/>
              </a:ln>
            </p:spPr>
            <p:txBody>
              <a:bodyPr/>
              <a:lstStyle/>
              <a:p>
                <a:endParaRPr lang="en-US"/>
              </a:p>
            </p:txBody>
          </p:sp>
          <p:sp>
            <p:nvSpPr>
              <p:cNvPr id="127" name="Freeform 8"/>
              <p:cNvSpPr>
                <a:spLocks/>
              </p:cNvSpPr>
              <p:nvPr/>
            </p:nvSpPr>
            <p:spPr bwMode="auto">
              <a:xfrm>
                <a:off x="2848" y="1152"/>
                <a:ext cx="259" cy="308"/>
              </a:xfrm>
              <a:custGeom>
                <a:avLst/>
                <a:gdLst>
                  <a:gd name="T0" fmla="*/ 0 w 116"/>
                  <a:gd name="T1" fmla="*/ 1529588 h 139"/>
                  <a:gd name="T2" fmla="*/ 7892188 w 116"/>
                  <a:gd name="T3" fmla="*/ 21168960 h 139"/>
                  <a:gd name="T4" fmla="*/ 12615260 w 116"/>
                  <a:gd name="T5" fmla="*/ 21168960 h 139"/>
                  <a:gd name="T6" fmla="*/ 19813891 w 116"/>
                  <a:gd name="T7" fmla="*/ 899070 h 139"/>
                  <a:gd name="T8" fmla="*/ 10250372 w 116"/>
                  <a:gd name="T9" fmla="*/ 0 h 139"/>
                  <a:gd name="T10" fmla="*/ 0 w 116"/>
                  <a:gd name="T11" fmla="*/ 1529588 h 1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139">
                    <a:moveTo>
                      <a:pt x="0" y="10"/>
                    </a:moveTo>
                    <a:lnTo>
                      <a:pt x="46" y="139"/>
                    </a:lnTo>
                    <a:lnTo>
                      <a:pt x="74" y="139"/>
                    </a:lnTo>
                    <a:lnTo>
                      <a:pt x="116" y="6"/>
                    </a:lnTo>
                    <a:lnTo>
                      <a:pt x="60" y="0"/>
                    </a:lnTo>
                    <a:lnTo>
                      <a:pt x="0" y="10"/>
                    </a:lnTo>
                    <a:close/>
                  </a:path>
                </a:pathLst>
              </a:custGeom>
              <a:solidFill>
                <a:srgbClr val="FF0000"/>
              </a:solidFill>
              <a:ln w="12700">
                <a:solidFill>
                  <a:srgbClr val="000000"/>
                </a:solidFill>
                <a:prstDash val="solid"/>
                <a:round/>
                <a:headEnd/>
                <a:tailEnd/>
              </a:ln>
            </p:spPr>
            <p:txBody>
              <a:bodyPr/>
              <a:lstStyle/>
              <a:p>
                <a:endParaRPr lang="en-US"/>
              </a:p>
            </p:txBody>
          </p:sp>
          <p:sp>
            <p:nvSpPr>
              <p:cNvPr id="128" name="Freeform 9"/>
              <p:cNvSpPr>
                <a:spLocks/>
              </p:cNvSpPr>
              <p:nvPr/>
            </p:nvSpPr>
            <p:spPr bwMode="auto">
              <a:xfrm>
                <a:off x="3191" y="1546"/>
                <a:ext cx="311" cy="250"/>
              </a:xfrm>
              <a:custGeom>
                <a:avLst/>
                <a:gdLst>
                  <a:gd name="T0" fmla="*/ 22789637 w 139"/>
                  <a:gd name="T1" fmla="*/ 0 h 113"/>
                  <a:gd name="T2" fmla="*/ 0 w 139"/>
                  <a:gd name="T3" fmla="*/ 6725405 h 113"/>
                  <a:gd name="T4" fmla="*/ 0 w 139"/>
                  <a:gd name="T5" fmla="*/ 10709869 h 113"/>
                  <a:gd name="T6" fmla="*/ 23478108 w 139"/>
                  <a:gd name="T7" fmla="*/ 16820316 h 113"/>
                  <a:gd name="T8" fmla="*/ 24506601 w 139"/>
                  <a:gd name="T9" fmla="*/ 8826591 h 113"/>
                  <a:gd name="T10" fmla="*/ 22789637 w 139"/>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9" h="113">
                    <a:moveTo>
                      <a:pt x="129" y="0"/>
                    </a:moveTo>
                    <a:lnTo>
                      <a:pt x="0" y="45"/>
                    </a:lnTo>
                    <a:lnTo>
                      <a:pt x="0" y="72"/>
                    </a:lnTo>
                    <a:lnTo>
                      <a:pt x="133" y="113"/>
                    </a:lnTo>
                    <a:lnTo>
                      <a:pt x="139" y="59"/>
                    </a:lnTo>
                    <a:lnTo>
                      <a:pt x="129" y="0"/>
                    </a:lnTo>
                    <a:close/>
                  </a:path>
                </a:pathLst>
              </a:custGeom>
              <a:solidFill>
                <a:srgbClr val="FF0000"/>
              </a:solidFill>
              <a:ln w="12700">
                <a:solidFill>
                  <a:srgbClr val="000000"/>
                </a:solidFill>
                <a:prstDash val="solid"/>
                <a:round/>
                <a:headEnd/>
                <a:tailEnd/>
              </a:ln>
            </p:spPr>
            <p:txBody>
              <a:bodyPr/>
              <a:lstStyle/>
              <a:p>
                <a:endParaRPr lang="en-US"/>
              </a:p>
            </p:txBody>
          </p:sp>
          <p:sp>
            <p:nvSpPr>
              <p:cNvPr id="129" name="Freeform 10"/>
              <p:cNvSpPr>
                <a:spLocks/>
              </p:cNvSpPr>
              <p:nvPr/>
            </p:nvSpPr>
            <p:spPr bwMode="auto">
              <a:xfrm>
                <a:off x="2452" y="1546"/>
                <a:ext cx="311" cy="250"/>
              </a:xfrm>
              <a:custGeom>
                <a:avLst/>
                <a:gdLst>
                  <a:gd name="T0" fmla="*/ 1729569 w 139"/>
                  <a:gd name="T1" fmla="*/ 0 h 113"/>
                  <a:gd name="T2" fmla="*/ 24506601 w 139"/>
                  <a:gd name="T3" fmla="*/ 6725405 h 113"/>
                  <a:gd name="T4" fmla="*/ 24506601 w 139"/>
                  <a:gd name="T5" fmla="*/ 10709869 h 113"/>
                  <a:gd name="T6" fmla="*/ 1018661 w 139"/>
                  <a:gd name="T7" fmla="*/ 16820316 h 113"/>
                  <a:gd name="T8" fmla="*/ 0 w 139"/>
                  <a:gd name="T9" fmla="*/ 8826591 h 113"/>
                  <a:gd name="T10" fmla="*/ 1729569 w 139"/>
                  <a:gd name="T11" fmla="*/ 0 h 1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9" h="113">
                    <a:moveTo>
                      <a:pt x="10" y="0"/>
                    </a:moveTo>
                    <a:lnTo>
                      <a:pt x="139" y="45"/>
                    </a:lnTo>
                    <a:lnTo>
                      <a:pt x="139" y="72"/>
                    </a:lnTo>
                    <a:lnTo>
                      <a:pt x="6" y="113"/>
                    </a:lnTo>
                    <a:lnTo>
                      <a:pt x="0" y="59"/>
                    </a:lnTo>
                    <a:lnTo>
                      <a:pt x="10" y="0"/>
                    </a:lnTo>
                    <a:close/>
                  </a:path>
                </a:pathLst>
              </a:custGeom>
              <a:solidFill>
                <a:srgbClr val="FF0000"/>
              </a:solidFill>
              <a:ln w="12700">
                <a:solidFill>
                  <a:srgbClr val="000000"/>
                </a:solidFill>
                <a:prstDash val="solid"/>
                <a:round/>
                <a:headEnd/>
                <a:tailEnd/>
              </a:ln>
            </p:spPr>
            <p:txBody>
              <a:bodyPr/>
              <a:lstStyle/>
              <a:p>
                <a:endParaRPr lang="en-US"/>
              </a:p>
            </p:txBody>
          </p:sp>
          <p:sp>
            <p:nvSpPr>
              <p:cNvPr id="130" name="Oval 11"/>
              <p:cNvSpPr>
                <a:spLocks noChangeArrowheads="1"/>
              </p:cNvSpPr>
              <p:nvPr/>
            </p:nvSpPr>
            <p:spPr bwMode="auto">
              <a:xfrm>
                <a:off x="2450" y="1148"/>
                <a:ext cx="1041" cy="1044"/>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31" name="Group 12"/>
              <p:cNvGrpSpPr>
                <a:grpSpLocks/>
              </p:cNvGrpSpPr>
              <p:nvPr/>
            </p:nvGrpSpPr>
            <p:grpSpPr bwMode="auto">
              <a:xfrm>
                <a:off x="2776" y="1471"/>
                <a:ext cx="395" cy="398"/>
                <a:chOff x="1411" y="2269"/>
                <a:chExt cx="177" cy="180"/>
              </a:xfrm>
            </p:grpSpPr>
            <p:sp>
              <p:nvSpPr>
                <p:cNvPr id="139" name="Oval 13"/>
                <p:cNvSpPr>
                  <a:spLocks noChangeArrowheads="1"/>
                </p:cNvSpPr>
                <p:nvPr/>
              </p:nvSpPr>
              <p:spPr bwMode="auto">
                <a:xfrm>
                  <a:off x="1411" y="2269"/>
                  <a:ext cx="177" cy="180"/>
                </a:xfrm>
                <a:prstGeom prst="ellipse">
                  <a:avLst/>
                </a:prstGeom>
                <a:solidFill>
                  <a:srgbClr val="000000"/>
                </a:solidFill>
                <a:ln w="25400">
                  <a:solidFill>
                    <a:srgbClr val="FFFFFF"/>
                  </a:solidFill>
                  <a:round/>
                  <a:headEnd/>
                  <a:tailEnd/>
                </a:ln>
              </p:spPr>
              <p:txBody>
                <a:bodyPr/>
                <a:lstStyle/>
                <a:p>
                  <a:endParaRPr lang="en-US"/>
                </a:p>
              </p:txBody>
            </p:sp>
            <p:sp>
              <p:nvSpPr>
                <p:cNvPr id="140" name="Oval 14"/>
                <p:cNvSpPr>
                  <a:spLocks noChangeArrowheads="1"/>
                </p:cNvSpPr>
                <p:nvPr/>
              </p:nvSpPr>
              <p:spPr bwMode="auto">
                <a:xfrm>
                  <a:off x="1448" y="2307"/>
                  <a:ext cx="100" cy="105"/>
                </a:xfrm>
                <a:prstGeom prst="ellipse">
                  <a:avLst/>
                </a:prstGeom>
                <a:solidFill>
                  <a:srgbClr val="000000"/>
                </a:solidFill>
                <a:ln w="25400">
                  <a:solidFill>
                    <a:srgbClr val="FFFFFF"/>
                  </a:solidFill>
                  <a:round/>
                  <a:headEnd/>
                  <a:tailEnd/>
                </a:ln>
              </p:spPr>
              <p:txBody>
                <a:bodyPr/>
                <a:lstStyle/>
                <a:p>
                  <a:endParaRPr lang="en-US"/>
                </a:p>
              </p:txBody>
            </p:sp>
          </p:grpSp>
          <p:sp>
            <p:nvSpPr>
              <p:cNvPr id="132" name="Oval 15"/>
              <p:cNvSpPr>
                <a:spLocks noChangeArrowheads="1"/>
              </p:cNvSpPr>
              <p:nvPr/>
            </p:nvSpPr>
            <p:spPr bwMode="auto">
              <a:xfrm>
                <a:off x="2918" y="1648"/>
                <a:ext cx="104" cy="109"/>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 name="Freeform 16"/>
              <p:cNvSpPr>
                <a:spLocks/>
              </p:cNvSpPr>
              <p:nvPr/>
            </p:nvSpPr>
            <p:spPr bwMode="auto">
              <a:xfrm>
                <a:off x="2972" y="2115"/>
                <a:ext cx="111" cy="144"/>
              </a:xfrm>
              <a:custGeom>
                <a:avLst/>
                <a:gdLst>
                  <a:gd name="T0" fmla="*/ 0 w 111"/>
                  <a:gd name="T1" fmla="*/ 143 h 144"/>
                  <a:gd name="T2" fmla="*/ 110 w 111"/>
                  <a:gd name="T3" fmla="*/ 0 h 144"/>
                  <a:gd name="T4" fmla="*/ 0 w 111"/>
                  <a:gd name="T5" fmla="*/ 143 h 144"/>
                  <a:gd name="T6" fmla="*/ 0 60000 65536"/>
                  <a:gd name="T7" fmla="*/ 0 60000 65536"/>
                  <a:gd name="T8" fmla="*/ 0 60000 65536"/>
                </a:gdLst>
                <a:ahLst/>
                <a:cxnLst>
                  <a:cxn ang="T6">
                    <a:pos x="T0" y="T1"/>
                  </a:cxn>
                  <a:cxn ang="T7">
                    <a:pos x="T2" y="T3"/>
                  </a:cxn>
                  <a:cxn ang="T8">
                    <a:pos x="T4" y="T5"/>
                  </a:cxn>
                </a:cxnLst>
                <a:rect l="0" t="0" r="r" b="b"/>
                <a:pathLst>
                  <a:path w="111" h="144">
                    <a:moveTo>
                      <a:pt x="0" y="143"/>
                    </a:moveTo>
                    <a:lnTo>
                      <a:pt x="110" y="0"/>
                    </a:lnTo>
                    <a:lnTo>
                      <a:pt x="0" y="143"/>
                    </a:lnTo>
                  </a:path>
                </a:pathLst>
              </a:custGeom>
              <a:solidFill>
                <a:srgbClr val="50027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Freeform 17"/>
              <p:cNvSpPr>
                <a:spLocks/>
              </p:cNvSpPr>
              <p:nvPr/>
            </p:nvSpPr>
            <p:spPr bwMode="auto">
              <a:xfrm>
                <a:off x="2949" y="2084"/>
                <a:ext cx="39" cy="17"/>
              </a:xfrm>
              <a:custGeom>
                <a:avLst/>
                <a:gdLst>
                  <a:gd name="T0" fmla="*/ 38 w 39"/>
                  <a:gd name="T1" fmla="*/ 0 h 17"/>
                  <a:gd name="T2" fmla="*/ 38 w 39"/>
                  <a:gd name="T3" fmla="*/ 16 h 17"/>
                  <a:gd name="T4" fmla="*/ 0 w 39"/>
                  <a:gd name="T5" fmla="*/ 16 h 17"/>
                  <a:gd name="T6" fmla="*/ 0 w 39"/>
                  <a:gd name="T7" fmla="*/ 0 h 17"/>
                  <a:gd name="T8" fmla="*/ 38 w 3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7">
                    <a:moveTo>
                      <a:pt x="38" y="0"/>
                    </a:moveTo>
                    <a:lnTo>
                      <a:pt x="38" y="16"/>
                    </a:lnTo>
                    <a:lnTo>
                      <a:pt x="0" y="16"/>
                    </a:lnTo>
                    <a:lnTo>
                      <a:pt x="0" y="0"/>
                    </a:lnTo>
                    <a:lnTo>
                      <a:pt x="38"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Freeform 18"/>
              <p:cNvSpPr>
                <a:spLocks/>
              </p:cNvSpPr>
              <p:nvPr/>
            </p:nvSpPr>
            <p:spPr bwMode="auto">
              <a:xfrm>
                <a:off x="2949" y="1683"/>
                <a:ext cx="39" cy="18"/>
              </a:xfrm>
              <a:custGeom>
                <a:avLst/>
                <a:gdLst>
                  <a:gd name="T0" fmla="*/ 38 w 39"/>
                  <a:gd name="T1" fmla="*/ 17 h 18"/>
                  <a:gd name="T2" fmla="*/ 38 w 39"/>
                  <a:gd name="T3" fmla="*/ 0 h 18"/>
                  <a:gd name="T4" fmla="*/ 0 w 39"/>
                  <a:gd name="T5" fmla="*/ 0 h 18"/>
                  <a:gd name="T6" fmla="*/ 0 w 39"/>
                  <a:gd name="T7" fmla="*/ 17 h 18"/>
                  <a:gd name="T8" fmla="*/ 38 w 39"/>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8">
                    <a:moveTo>
                      <a:pt x="38" y="17"/>
                    </a:moveTo>
                    <a:lnTo>
                      <a:pt x="38" y="0"/>
                    </a:lnTo>
                    <a:lnTo>
                      <a:pt x="0" y="0"/>
                    </a:lnTo>
                    <a:lnTo>
                      <a:pt x="0" y="17"/>
                    </a:lnTo>
                    <a:lnTo>
                      <a:pt x="38" y="17"/>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Freeform 19"/>
              <p:cNvSpPr>
                <a:spLocks/>
              </p:cNvSpPr>
              <p:nvPr/>
            </p:nvSpPr>
            <p:spPr bwMode="auto">
              <a:xfrm>
                <a:off x="2409" y="2272"/>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Freeform 20"/>
              <p:cNvSpPr>
                <a:spLocks/>
              </p:cNvSpPr>
              <p:nvPr/>
            </p:nvSpPr>
            <p:spPr bwMode="auto">
              <a:xfrm>
                <a:off x="3376" y="2272"/>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Freeform 21"/>
              <p:cNvSpPr>
                <a:spLocks/>
              </p:cNvSpPr>
              <p:nvPr/>
            </p:nvSpPr>
            <p:spPr bwMode="auto">
              <a:xfrm>
                <a:off x="3675" y="2249"/>
                <a:ext cx="1" cy="31"/>
              </a:xfrm>
              <a:custGeom>
                <a:avLst/>
                <a:gdLst>
                  <a:gd name="T0" fmla="*/ 0 w 1"/>
                  <a:gd name="T1" fmla="*/ 30 h 31"/>
                  <a:gd name="T2" fmla="*/ 0 w 1"/>
                  <a:gd name="T3" fmla="*/ 30 h 31"/>
                  <a:gd name="T4" fmla="*/ 0 w 1"/>
                  <a:gd name="T5" fmla="*/ 0 h 31"/>
                  <a:gd name="T6" fmla="*/ 0 w 1"/>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30"/>
                    </a:moveTo>
                    <a:lnTo>
                      <a:pt x="0" y="30"/>
                    </a:lnTo>
                    <a:lnTo>
                      <a:pt x="0" y="0"/>
                    </a:lnTo>
                    <a:lnTo>
                      <a:pt x="0"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 name="Freeform 22"/>
            <p:cNvSpPr>
              <a:spLocks/>
            </p:cNvSpPr>
            <p:nvPr/>
          </p:nvSpPr>
          <p:spPr bwMode="auto">
            <a:xfrm>
              <a:off x="2633" y="3124"/>
              <a:ext cx="46" cy="50"/>
            </a:xfrm>
            <a:custGeom>
              <a:avLst/>
              <a:gdLst>
                <a:gd name="T0" fmla="*/ 0 w 46"/>
                <a:gd name="T1" fmla="*/ 49 h 50"/>
                <a:gd name="T2" fmla="*/ 45 w 46"/>
                <a:gd name="T3" fmla="*/ 0 h 50"/>
                <a:gd name="T4" fmla="*/ 0 w 46"/>
                <a:gd name="T5" fmla="*/ 49 h 50"/>
                <a:gd name="T6" fmla="*/ 0 60000 65536"/>
                <a:gd name="T7" fmla="*/ 0 60000 65536"/>
                <a:gd name="T8" fmla="*/ 0 60000 65536"/>
              </a:gdLst>
              <a:ahLst/>
              <a:cxnLst>
                <a:cxn ang="T6">
                  <a:pos x="T0" y="T1"/>
                </a:cxn>
                <a:cxn ang="T7">
                  <a:pos x="T2" y="T3"/>
                </a:cxn>
                <a:cxn ang="T8">
                  <a:pos x="T4" y="T5"/>
                </a:cxn>
              </a:cxnLst>
              <a:rect l="0" t="0" r="r" b="b"/>
              <a:pathLst>
                <a:path w="46" h="50">
                  <a:moveTo>
                    <a:pt x="0" y="49"/>
                  </a:moveTo>
                  <a:lnTo>
                    <a:pt x="45" y="0"/>
                  </a:lnTo>
                  <a:lnTo>
                    <a:pt x="0" y="49"/>
                  </a:lnTo>
                </a:path>
              </a:pathLst>
            </a:custGeom>
            <a:solidFill>
              <a:srgbClr val="0E003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23"/>
            <p:cNvSpPr>
              <a:spLocks/>
            </p:cNvSpPr>
            <p:nvPr/>
          </p:nvSpPr>
          <p:spPr bwMode="auto">
            <a:xfrm>
              <a:off x="3323" y="3124"/>
              <a:ext cx="47" cy="50"/>
            </a:xfrm>
            <a:custGeom>
              <a:avLst/>
              <a:gdLst>
                <a:gd name="T0" fmla="*/ 46 w 47"/>
                <a:gd name="T1" fmla="*/ 49 h 50"/>
                <a:gd name="T2" fmla="*/ 0 w 47"/>
                <a:gd name="T3" fmla="*/ 0 h 50"/>
                <a:gd name="T4" fmla="*/ 46 w 47"/>
                <a:gd name="T5" fmla="*/ 49 h 50"/>
                <a:gd name="T6" fmla="*/ 0 60000 65536"/>
                <a:gd name="T7" fmla="*/ 0 60000 65536"/>
                <a:gd name="T8" fmla="*/ 0 60000 65536"/>
              </a:gdLst>
              <a:ahLst/>
              <a:cxnLst>
                <a:cxn ang="T6">
                  <a:pos x="T0" y="T1"/>
                </a:cxn>
                <a:cxn ang="T7">
                  <a:pos x="T2" y="T3"/>
                </a:cxn>
                <a:cxn ang="T8">
                  <a:pos x="T4" y="T5"/>
                </a:cxn>
              </a:cxnLst>
              <a:rect l="0" t="0" r="r" b="b"/>
              <a:pathLst>
                <a:path w="47" h="50">
                  <a:moveTo>
                    <a:pt x="46" y="49"/>
                  </a:moveTo>
                  <a:lnTo>
                    <a:pt x="0" y="0"/>
                  </a:lnTo>
                  <a:lnTo>
                    <a:pt x="46" y="49"/>
                  </a:lnTo>
                </a:path>
              </a:pathLst>
            </a:custGeom>
            <a:solidFill>
              <a:srgbClr val="0E003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Rectangle 24"/>
            <p:cNvSpPr>
              <a:spLocks noChangeArrowheads="1"/>
            </p:cNvSpPr>
            <p:nvPr/>
          </p:nvSpPr>
          <p:spPr bwMode="auto">
            <a:xfrm>
              <a:off x="2706" y="3197"/>
              <a:ext cx="662" cy="25"/>
            </a:xfrm>
            <a:prstGeom prst="rect">
              <a:avLst/>
            </a:prstGeom>
            <a:solidFill>
              <a:srgbClr val="FFFF00"/>
            </a:solidFill>
            <a:ln>
              <a:noFill/>
            </a:ln>
            <a:effectLst/>
            <a:extLs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25"/>
            <p:cNvSpPr>
              <a:spLocks/>
            </p:cNvSpPr>
            <p:nvPr/>
          </p:nvSpPr>
          <p:spPr bwMode="auto">
            <a:xfrm>
              <a:off x="3409" y="3197"/>
              <a:ext cx="17" cy="26"/>
            </a:xfrm>
            <a:custGeom>
              <a:avLst/>
              <a:gdLst>
                <a:gd name="T0" fmla="*/ 0 w 17"/>
                <a:gd name="T1" fmla="*/ 0 h 26"/>
                <a:gd name="T2" fmla="*/ 16 w 17"/>
                <a:gd name="T3" fmla="*/ 0 h 26"/>
                <a:gd name="T4" fmla="*/ 16 w 17"/>
                <a:gd name="T5" fmla="*/ 25 h 26"/>
                <a:gd name="T6" fmla="*/ 0 w 17"/>
                <a:gd name="T7" fmla="*/ 25 h 26"/>
                <a:gd name="T8" fmla="*/ 0 w 1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6">
                  <a:moveTo>
                    <a:pt x="0" y="0"/>
                  </a:moveTo>
                  <a:lnTo>
                    <a:pt x="16" y="0"/>
                  </a:lnTo>
                  <a:lnTo>
                    <a:pt x="16" y="25"/>
                  </a:lnTo>
                  <a:lnTo>
                    <a:pt x="0" y="25"/>
                  </a:lnTo>
                  <a:lnTo>
                    <a:pt x="0"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26"/>
            <p:cNvSpPr>
              <a:spLocks/>
            </p:cNvSpPr>
            <p:nvPr/>
          </p:nvSpPr>
          <p:spPr bwMode="auto">
            <a:xfrm>
              <a:off x="2754" y="3197"/>
              <a:ext cx="17" cy="26"/>
            </a:xfrm>
            <a:custGeom>
              <a:avLst/>
              <a:gdLst>
                <a:gd name="T0" fmla="*/ 16 w 17"/>
                <a:gd name="T1" fmla="*/ 0 h 26"/>
                <a:gd name="T2" fmla="*/ 0 w 17"/>
                <a:gd name="T3" fmla="*/ 0 h 26"/>
                <a:gd name="T4" fmla="*/ 0 w 17"/>
                <a:gd name="T5" fmla="*/ 25 h 26"/>
                <a:gd name="T6" fmla="*/ 16 w 17"/>
                <a:gd name="T7" fmla="*/ 25 h 26"/>
                <a:gd name="T8" fmla="*/ 16 w 1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6">
                  <a:moveTo>
                    <a:pt x="16" y="0"/>
                  </a:moveTo>
                  <a:lnTo>
                    <a:pt x="0" y="0"/>
                  </a:lnTo>
                  <a:lnTo>
                    <a:pt x="0" y="25"/>
                  </a:lnTo>
                  <a:lnTo>
                    <a:pt x="16" y="25"/>
                  </a:lnTo>
                  <a:lnTo>
                    <a:pt x="16"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27"/>
            <p:cNvSpPr>
              <a:spLocks/>
            </p:cNvSpPr>
            <p:nvPr/>
          </p:nvSpPr>
          <p:spPr bwMode="auto">
            <a:xfrm>
              <a:off x="2613" y="3125"/>
              <a:ext cx="173" cy="142"/>
            </a:xfrm>
            <a:custGeom>
              <a:avLst/>
              <a:gdLst>
                <a:gd name="T0" fmla="*/ 172 w 173"/>
                <a:gd name="T1" fmla="*/ 73 h 142"/>
                <a:gd name="T2" fmla="*/ 172 w 173"/>
                <a:gd name="T3" fmla="*/ 141 h 142"/>
                <a:gd name="T4" fmla="*/ 0 w 173"/>
                <a:gd name="T5" fmla="*/ 73 h 142"/>
                <a:gd name="T6" fmla="*/ 172 w 173"/>
                <a:gd name="T7" fmla="*/ 0 h 142"/>
                <a:gd name="T8" fmla="*/ 172 w 173"/>
                <a:gd name="T9" fmla="*/ 73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142">
                  <a:moveTo>
                    <a:pt x="172" y="73"/>
                  </a:moveTo>
                  <a:lnTo>
                    <a:pt x="172" y="141"/>
                  </a:lnTo>
                  <a:lnTo>
                    <a:pt x="0" y="73"/>
                  </a:lnTo>
                  <a:lnTo>
                    <a:pt x="172" y="0"/>
                  </a:lnTo>
                  <a:lnTo>
                    <a:pt x="172" y="73"/>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28"/>
            <p:cNvSpPr>
              <a:spLocks/>
            </p:cNvSpPr>
            <p:nvPr/>
          </p:nvSpPr>
          <p:spPr bwMode="auto">
            <a:xfrm>
              <a:off x="3302" y="3134"/>
              <a:ext cx="165" cy="142"/>
            </a:xfrm>
            <a:custGeom>
              <a:avLst/>
              <a:gdLst>
                <a:gd name="T0" fmla="*/ 0 w 165"/>
                <a:gd name="T1" fmla="*/ 73 h 142"/>
                <a:gd name="T2" fmla="*/ 0 w 165"/>
                <a:gd name="T3" fmla="*/ 0 h 142"/>
                <a:gd name="T4" fmla="*/ 164 w 165"/>
                <a:gd name="T5" fmla="*/ 73 h 142"/>
                <a:gd name="T6" fmla="*/ 0 w 165"/>
                <a:gd name="T7" fmla="*/ 141 h 142"/>
                <a:gd name="T8" fmla="*/ 0 w 165"/>
                <a:gd name="T9" fmla="*/ 73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 h="142">
                  <a:moveTo>
                    <a:pt x="0" y="73"/>
                  </a:moveTo>
                  <a:lnTo>
                    <a:pt x="0" y="0"/>
                  </a:lnTo>
                  <a:lnTo>
                    <a:pt x="164" y="73"/>
                  </a:lnTo>
                  <a:lnTo>
                    <a:pt x="0" y="141"/>
                  </a:lnTo>
                  <a:lnTo>
                    <a:pt x="0" y="73"/>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Rectangle 29"/>
            <p:cNvSpPr>
              <a:spLocks noChangeArrowheads="1"/>
            </p:cNvSpPr>
            <p:nvPr/>
          </p:nvSpPr>
          <p:spPr bwMode="auto">
            <a:xfrm>
              <a:off x="2336" y="3294"/>
              <a:ext cx="1634" cy="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GB" sz="2000" b="1"/>
                <a:t>TENSILE STRAIN</a:t>
              </a:r>
            </a:p>
          </p:txBody>
        </p:sp>
        <p:sp>
          <p:nvSpPr>
            <p:cNvPr id="16" name="Freeform 30"/>
            <p:cNvSpPr>
              <a:spLocks/>
            </p:cNvSpPr>
            <p:nvPr/>
          </p:nvSpPr>
          <p:spPr bwMode="auto">
            <a:xfrm>
              <a:off x="3153" y="2758"/>
              <a:ext cx="217" cy="95"/>
            </a:xfrm>
            <a:custGeom>
              <a:avLst/>
              <a:gdLst>
                <a:gd name="T0" fmla="*/ 216 w 217"/>
                <a:gd name="T1" fmla="*/ 0 h 95"/>
                <a:gd name="T2" fmla="*/ 0 w 217"/>
                <a:gd name="T3" fmla="*/ 94 h 95"/>
                <a:gd name="T4" fmla="*/ 216 w 217"/>
                <a:gd name="T5" fmla="*/ 0 h 95"/>
                <a:gd name="T6" fmla="*/ 0 60000 65536"/>
                <a:gd name="T7" fmla="*/ 0 60000 65536"/>
                <a:gd name="T8" fmla="*/ 0 60000 65536"/>
              </a:gdLst>
              <a:ahLst/>
              <a:cxnLst>
                <a:cxn ang="T6">
                  <a:pos x="T0" y="T1"/>
                </a:cxn>
                <a:cxn ang="T7">
                  <a:pos x="T2" y="T3"/>
                </a:cxn>
                <a:cxn ang="T8">
                  <a:pos x="T4" y="T5"/>
                </a:cxn>
              </a:cxnLst>
              <a:rect l="0" t="0" r="r" b="b"/>
              <a:pathLst>
                <a:path w="217" h="95">
                  <a:moveTo>
                    <a:pt x="216" y="0"/>
                  </a:moveTo>
                  <a:lnTo>
                    <a:pt x="0" y="94"/>
                  </a:lnTo>
                  <a:lnTo>
                    <a:pt x="216" y="0"/>
                  </a:lnTo>
                </a:path>
              </a:pathLst>
            </a:custGeom>
            <a:solidFill>
              <a:schemeClr val="tx1"/>
            </a:solidFill>
            <a:ln w="508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31"/>
            <p:cNvSpPr>
              <a:spLocks/>
            </p:cNvSpPr>
            <p:nvPr/>
          </p:nvSpPr>
          <p:spPr bwMode="auto">
            <a:xfrm>
              <a:off x="3025" y="2788"/>
              <a:ext cx="157" cy="120"/>
            </a:xfrm>
            <a:custGeom>
              <a:avLst/>
              <a:gdLst>
                <a:gd name="T0" fmla="*/ 136 w 157"/>
                <a:gd name="T1" fmla="*/ 61 h 120"/>
                <a:gd name="T2" fmla="*/ 156 w 157"/>
                <a:gd name="T3" fmla="*/ 112 h 120"/>
                <a:gd name="T4" fmla="*/ 0 w 157"/>
                <a:gd name="T5" fmla="*/ 119 h 120"/>
                <a:gd name="T6" fmla="*/ 113 w 157"/>
                <a:gd name="T7" fmla="*/ 0 h 120"/>
                <a:gd name="T8" fmla="*/ 136 w 157"/>
                <a:gd name="T9" fmla="*/ 61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120">
                  <a:moveTo>
                    <a:pt x="136" y="61"/>
                  </a:moveTo>
                  <a:lnTo>
                    <a:pt x="156" y="112"/>
                  </a:lnTo>
                  <a:lnTo>
                    <a:pt x="0" y="119"/>
                  </a:lnTo>
                  <a:lnTo>
                    <a:pt x="113" y="0"/>
                  </a:lnTo>
                  <a:lnTo>
                    <a:pt x="136" y="61"/>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32"/>
            <p:cNvSpPr>
              <a:spLocks/>
            </p:cNvSpPr>
            <p:nvPr/>
          </p:nvSpPr>
          <p:spPr bwMode="auto">
            <a:xfrm>
              <a:off x="2947" y="2821"/>
              <a:ext cx="39" cy="221"/>
            </a:xfrm>
            <a:custGeom>
              <a:avLst/>
              <a:gdLst>
                <a:gd name="T0" fmla="*/ 0 w 39"/>
                <a:gd name="T1" fmla="*/ 220 h 221"/>
                <a:gd name="T2" fmla="*/ 25 w 39"/>
                <a:gd name="T3" fmla="*/ 220 h 221"/>
                <a:gd name="T4" fmla="*/ 38 w 39"/>
                <a:gd name="T5" fmla="*/ 0 h 221"/>
                <a:gd name="T6" fmla="*/ 13 w 39"/>
                <a:gd name="T7" fmla="*/ 0 h 221"/>
                <a:gd name="T8" fmla="*/ 0 w 39"/>
                <a:gd name="T9" fmla="*/ 220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221">
                  <a:moveTo>
                    <a:pt x="0" y="220"/>
                  </a:moveTo>
                  <a:lnTo>
                    <a:pt x="25" y="220"/>
                  </a:lnTo>
                  <a:lnTo>
                    <a:pt x="38" y="0"/>
                  </a:lnTo>
                  <a:lnTo>
                    <a:pt x="13" y="0"/>
                  </a:lnTo>
                  <a:lnTo>
                    <a:pt x="0" y="22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33"/>
            <p:cNvSpPr>
              <a:spLocks/>
            </p:cNvSpPr>
            <p:nvPr/>
          </p:nvSpPr>
          <p:spPr bwMode="auto">
            <a:xfrm>
              <a:off x="2961" y="2821"/>
              <a:ext cx="45" cy="120"/>
            </a:xfrm>
            <a:custGeom>
              <a:avLst/>
              <a:gdLst>
                <a:gd name="T0" fmla="*/ 26 w 45"/>
                <a:gd name="T1" fmla="*/ 0 h 120"/>
                <a:gd name="T2" fmla="*/ 44 w 45"/>
                <a:gd name="T3" fmla="*/ 112 h 120"/>
                <a:gd name="T4" fmla="*/ 18 w 45"/>
                <a:gd name="T5" fmla="*/ 119 h 120"/>
                <a:gd name="T6" fmla="*/ 0 w 45"/>
                <a:gd name="T7" fmla="*/ 7 h 120"/>
                <a:gd name="T8" fmla="*/ 26 w 45"/>
                <a:gd name="T9" fmla="*/ 0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20">
                  <a:moveTo>
                    <a:pt x="26" y="0"/>
                  </a:moveTo>
                  <a:lnTo>
                    <a:pt x="44" y="112"/>
                  </a:lnTo>
                  <a:lnTo>
                    <a:pt x="18" y="119"/>
                  </a:lnTo>
                  <a:lnTo>
                    <a:pt x="0" y="7"/>
                  </a:lnTo>
                  <a:lnTo>
                    <a:pt x="26"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34"/>
            <p:cNvSpPr>
              <a:spLocks/>
            </p:cNvSpPr>
            <p:nvPr/>
          </p:nvSpPr>
          <p:spPr bwMode="auto">
            <a:xfrm>
              <a:off x="2982" y="2942"/>
              <a:ext cx="30" cy="63"/>
            </a:xfrm>
            <a:custGeom>
              <a:avLst/>
              <a:gdLst>
                <a:gd name="T0" fmla="*/ 23 w 30"/>
                <a:gd name="T1" fmla="*/ 0 h 63"/>
                <a:gd name="T2" fmla="*/ 29 w 30"/>
                <a:gd name="T3" fmla="*/ 42 h 63"/>
                <a:gd name="T4" fmla="*/ 12 w 30"/>
                <a:gd name="T5" fmla="*/ 62 h 63"/>
                <a:gd name="T6" fmla="*/ 0 w 30"/>
                <a:gd name="T7" fmla="*/ 7 h 63"/>
                <a:gd name="T8" fmla="*/ 23 w 30"/>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3">
                  <a:moveTo>
                    <a:pt x="23" y="0"/>
                  </a:moveTo>
                  <a:lnTo>
                    <a:pt x="29" y="42"/>
                  </a:lnTo>
                  <a:lnTo>
                    <a:pt x="12" y="62"/>
                  </a:lnTo>
                  <a:lnTo>
                    <a:pt x="0" y="7"/>
                  </a:lnTo>
                  <a:lnTo>
                    <a:pt x="23"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35"/>
            <p:cNvSpPr>
              <a:spLocks/>
            </p:cNvSpPr>
            <p:nvPr/>
          </p:nvSpPr>
          <p:spPr bwMode="auto">
            <a:xfrm>
              <a:off x="2997" y="2990"/>
              <a:ext cx="46" cy="48"/>
            </a:xfrm>
            <a:custGeom>
              <a:avLst/>
              <a:gdLst>
                <a:gd name="T0" fmla="*/ 18 w 46"/>
                <a:gd name="T1" fmla="*/ 0 h 48"/>
                <a:gd name="T2" fmla="*/ 45 w 46"/>
                <a:gd name="T3" fmla="*/ 26 h 48"/>
                <a:gd name="T4" fmla="*/ 25 w 46"/>
                <a:gd name="T5" fmla="*/ 47 h 48"/>
                <a:gd name="T6" fmla="*/ 0 w 46"/>
                <a:gd name="T7" fmla="*/ 19 h 48"/>
                <a:gd name="T8" fmla="*/ 18 w 46"/>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8">
                  <a:moveTo>
                    <a:pt x="18" y="0"/>
                  </a:moveTo>
                  <a:lnTo>
                    <a:pt x="45" y="26"/>
                  </a:lnTo>
                  <a:lnTo>
                    <a:pt x="25" y="47"/>
                  </a:lnTo>
                  <a:lnTo>
                    <a:pt x="0" y="19"/>
                  </a:lnTo>
                  <a:lnTo>
                    <a:pt x="18"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36"/>
            <p:cNvSpPr>
              <a:spLocks/>
            </p:cNvSpPr>
            <p:nvPr/>
          </p:nvSpPr>
          <p:spPr bwMode="auto">
            <a:xfrm>
              <a:off x="2961" y="2821"/>
              <a:ext cx="24" cy="1"/>
            </a:xfrm>
            <a:custGeom>
              <a:avLst/>
              <a:gdLst>
                <a:gd name="T0" fmla="*/ 0 w 24"/>
                <a:gd name="T1" fmla="*/ 0 h 1"/>
                <a:gd name="T2" fmla="*/ 23 w 24"/>
                <a:gd name="T3" fmla="*/ 0 h 1"/>
                <a:gd name="T4" fmla="*/ 0 w 24"/>
                <a:gd name="T5" fmla="*/ 0 h 1"/>
                <a:gd name="T6" fmla="*/ 0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0" y="0"/>
                  </a:moveTo>
                  <a:lnTo>
                    <a:pt x="23"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37"/>
            <p:cNvSpPr>
              <a:spLocks/>
            </p:cNvSpPr>
            <p:nvPr/>
          </p:nvSpPr>
          <p:spPr bwMode="auto">
            <a:xfrm>
              <a:off x="3025" y="3021"/>
              <a:ext cx="23" cy="25"/>
            </a:xfrm>
            <a:custGeom>
              <a:avLst/>
              <a:gdLst>
                <a:gd name="T0" fmla="*/ 17 w 23"/>
                <a:gd name="T1" fmla="*/ 0 h 25"/>
                <a:gd name="T2" fmla="*/ 22 w 23"/>
                <a:gd name="T3" fmla="*/ 5 h 25"/>
                <a:gd name="T4" fmla="*/ 6 w 23"/>
                <a:gd name="T5" fmla="*/ 24 h 25"/>
                <a:gd name="T6" fmla="*/ 0 w 23"/>
                <a:gd name="T7" fmla="*/ 19 h 25"/>
                <a:gd name="T8" fmla="*/ 17 w 2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5">
                  <a:moveTo>
                    <a:pt x="17" y="0"/>
                  </a:moveTo>
                  <a:lnTo>
                    <a:pt x="22" y="5"/>
                  </a:lnTo>
                  <a:lnTo>
                    <a:pt x="6" y="24"/>
                  </a:lnTo>
                  <a:lnTo>
                    <a:pt x="0" y="19"/>
                  </a:lnTo>
                  <a:lnTo>
                    <a:pt x="17"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38"/>
            <p:cNvSpPr>
              <a:spLocks/>
            </p:cNvSpPr>
            <p:nvPr/>
          </p:nvSpPr>
          <p:spPr bwMode="auto">
            <a:xfrm>
              <a:off x="2947" y="3053"/>
              <a:ext cx="23" cy="17"/>
            </a:xfrm>
            <a:custGeom>
              <a:avLst/>
              <a:gdLst>
                <a:gd name="T0" fmla="*/ 0 w 23"/>
                <a:gd name="T1" fmla="*/ 0 h 17"/>
                <a:gd name="T2" fmla="*/ 0 w 23"/>
                <a:gd name="T3" fmla="*/ 16 h 17"/>
                <a:gd name="T4" fmla="*/ 22 w 23"/>
                <a:gd name="T5" fmla="*/ 16 h 17"/>
                <a:gd name="T6" fmla="*/ 22 w 23"/>
                <a:gd name="T7" fmla="*/ 0 h 17"/>
                <a:gd name="T8" fmla="*/ 0 w 2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7">
                  <a:moveTo>
                    <a:pt x="0" y="0"/>
                  </a:moveTo>
                  <a:lnTo>
                    <a:pt x="0" y="16"/>
                  </a:lnTo>
                  <a:lnTo>
                    <a:pt x="22" y="16"/>
                  </a:lnTo>
                  <a:lnTo>
                    <a:pt x="22"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39"/>
            <p:cNvSpPr>
              <a:spLocks/>
            </p:cNvSpPr>
            <p:nvPr/>
          </p:nvSpPr>
          <p:spPr bwMode="auto">
            <a:xfrm>
              <a:off x="1760" y="2213"/>
              <a:ext cx="217" cy="88"/>
            </a:xfrm>
            <a:custGeom>
              <a:avLst/>
              <a:gdLst>
                <a:gd name="T0" fmla="*/ 7 w 217"/>
                <a:gd name="T1" fmla="*/ 0 h 88"/>
                <a:gd name="T2" fmla="*/ 216 w 217"/>
                <a:gd name="T3" fmla="*/ 52 h 88"/>
                <a:gd name="T4" fmla="*/ 210 w 217"/>
                <a:gd name="T5" fmla="*/ 87 h 88"/>
                <a:gd name="T6" fmla="*/ 0 w 217"/>
                <a:gd name="T7" fmla="*/ 36 h 88"/>
                <a:gd name="T8" fmla="*/ 7 w 217"/>
                <a:gd name="T9" fmla="*/ 0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88">
                  <a:moveTo>
                    <a:pt x="7" y="0"/>
                  </a:moveTo>
                  <a:lnTo>
                    <a:pt x="216" y="52"/>
                  </a:lnTo>
                  <a:lnTo>
                    <a:pt x="210" y="87"/>
                  </a:lnTo>
                  <a:lnTo>
                    <a:pt x="0" y="36"/>
                  </a:lnTo>
                  <a:lnTo>
                    <a:pt x="7"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0"/>
            <p:cNvSpPr>
              <a:spLocks/>
            </p:cNvSpPr>
            <p:nvPr/>
          </p:nvSpPr>
          <p:spPr bwMode="auto">
            <a:xfrm>
              <a:off x="1967" y="2270"/>
              <a:ext cx="289" cy="79"/>
            </a:xfrm>
            <a:custGeom>
              <a:avLst/>
              <a:gdLst>
                <a:gd name="T0" fmla="*/ 6 w 289"/>
                <a:gd name="T1" fmla="*/ 0 h 79"/>
                <a:gd name="T2" fmla="*/ 288 w 289"/>
                <a:gd name="T3" fmla="*/ 43 h 79"/>
                <a:gd name="T4" fmla="*/ 282 w 289"/>
                <a:gd name="T5" fmla="*/ 78 h 79"/>
                <a:gd name="T6" fmla="*/ 0 w 289"/>
                <a:gd name="T7" fmla="*/ 35 h 79"/>
                <a:gd name="T8" fmla="*/ 6 w 289"/>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9" h="79">
                  <a:moveTo>
                    <a:pt x="6" y="0"/>
                  </a:moveTo>
                  <a:lnTo>
                    <a:pt x="288" y="43"/>
                  </a:lnTo>
                  <a:lnTo>
                    <a:pt x="282" y="78"/>
                  </a:lnTo>
                  <a:lnTo>
                    <a:pt x="0" y="35"/>
                  </a:lnTo>
                  <a:lnTo>
                    <a:pt x="6"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41"/>
            <p:cNvSpPr>
              <a:spLocks/>
            </p:cNvSpPr>
            <p:nvPr/>
          </p:nvSpPr>
          <p:spPr bwMode="auto">
            <a:xfrm>
              <a:off x="1966" y="2270"/>
              <a:ext cx="2" cy="31"/>
            </a:xfrm>
            <a:custGeom>
              <a:avLst/>
              <a:gdLst>
                <a:gd name="T0" fmla="*/ 1 w 2"/>
                <a:gd name="T1" fmla="*/ 30 h 31"/>
                <a:gd name="T2" fmla="*/ 1 w 2"/>
                <a:gd name="T3" fmla="*/ 30 h 31"/>
                <a:gd name="T4" fmla="*/ 0 w 2"/>
                <a:gd name="T5" fmla="*/ 0 h 31"/>
                <a:gd name="T6" fmla="*/ 1 w 2"/>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1">
                  <a:moveTo>
                    <a:pt x="1" y="30"/>
                  </a:moveTo>
                  <a:lnTo>
                    <a:pt x="1" y="30"/>
                  </a:lnTo>
                  <a:lnTo>
                    <a:pt x="0" y="0"/>
                  </a:lnTo>
                  <a:lnTo>
                    <a:pt x="1"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42"/>
            <p:cNvSpPr>
              <a:spLocks/>
            </p:cNvSpPr>
            <p:nvPr/>
          </p:nvSpPr>
          <p:spPr bwMode="auto">
            <a:xfrm>
              <a:off x="2249" y="2318"/>
              <a:ext cx="225" cy="56"/>
            </a:xfrm>
            <a:custGeom>
              <a:avLst/>
              <a:gdLst>
                <a:gd name="T0" fmla="*/ 0 w 225"/>
                <a:gd name="T1" fmla="*/ 0 h 56"/>
                <a:gd name="T2" fmla="*/ 224 w 225"/>
                <a:gd name="T3" fmla="*/ 20 h 56"/>
                <a:gd name="T4" fmla="*/ 224 w 225"/>
                <a:gd name="T5" fmla="*/ 55 h 56"/>
                <a:gd name="T6" fmla="*/ 0 w 225"/>
                <a:gd name="T7" fmla="*/ 34 h 56"/>
                <a:gd name="T8" fmla="*/ 0 w 225"/>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 h="56">
                  <a:moveTo>
                    <a:pt x="0" y="0"/>
                  </a:moveTo>
                  <a:lnTo>
                    <a:pt x="224" y="20"/>
                  </a:lnTo>
                  <a:lnTo>
                    <a:pt x="224" y="55"/>
                  </a:lnTo>
                  <a:lnTo>
                    <a:pt x="0" y="34"/>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43"/>
            <p:cNvSpPr>
              <a:spLocks/>
            </p:cNvSpPr>
            <p:nvPr/>
          </p:nvSpPr>
          <p:spPr bwMode="auto">
            <a:xfrm>
              <a:off x="2242" y="2318"/>
              <a:ext cx="2" cy="31"/>
            </a:xfrm>
            <a:custGeom>
              <a:avLst/>
              <a:gdLst>
                <a:gd name="T0" fmla="*/ 1 w 2"/>
                <a:gd name="T1" fmla="*/ 30 h 31"/>
                <a:gd name="T2" fmla="*/ 0 w 2"/>
                <a:gd name="T3" fmla="*/ 30 h 31"/>
                <a:gd name="T4" fmla="*/ 0 w 2"/>
                <a:gd name="T5" fmla="*/ 0 h 31"/>
                <a:gd name="T6" fmla="*/ 1 w 2"/>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1">
                  <a:moveTo>
                    <a:pt x="1" y="30"/>
                  </a:moveTo>
                  <a:lnTo>
                    <a:pt x="0" y="30"/>
                  </a:lnTo>
                  <a:lnTo>
                    <a:pt x="0" y="0"/>
                  </a:lnTo>
                  <a:lnTo>
                    <a:pt x="1"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Freeform 44"/>
            <p:cNvSpPr>
              <a:spLocks/>
            </p:cNvSpPr>
            <p:nvPr/>
          </p:nvSpPr>
          <p:spPr bwMode="auto">
            <a:xfrm>
              <a:off x="2470" y="2341"/>
              <a:ext cx="240" cy="48"/>
            </a:xfrm>
            <a:custGeom>
              <a:avLst/>
              <a:gdLst>
                <a:gd name="T0" fmla="*/ 0 w 240"/>
                <a:gd name="T1" fmla="*/ 0 h 48"/>
                <a:gd name="T2" fmla="*/ 239 w 240"/>
                <a:gd name="T3" fmla="*/ 13 h 48"/>
                <a:gd name="T4" fmla="*/ 239 w 240"/>
                <a:gd name="T5" fmla="*/ 47 h 48"/>
                <a:gd name="T6" fmla="*/ 0 w 240"/>
                <a:gd name="T7" fmla="*/ 34 h 48"/>
                <a:gd name="T8" fmla="*/ 0 w 240"/>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48">
                  <a:moveTo>
                    <a:pt x="0" y="0"/>
                  </a:moveTo>
                  <a:lnTo>
                    <a:pt x="239" y="13"/>
                  </a:lnTo>
                  <a:lnTo>
                    <a:pt x="239" y="47"/>
                  </a:lnTo>
                  <a:lnTo>
                    <a:pt x="0" y="34"/>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5"/>
            <p:cNvSpPr>
              <a:spLocks/>
            </p:cNvSpPr>
            <p:nvPr/>
          </p:nvSpPr>
          <p:spPr bwMode="auto">
            <a:xfrm>
              <a:off x="2705" y="2357"/>
              <a:ext cx="231" cy="40"/>
            </a:xfrm>
            <a:custGeom>
              <a:avLst/>
              <a:gdLst>
                <a:gd name="T0" fmla="*/ 0 w 231"/>
                <a:gd name="T1" fmla="*/ 0 h 40"/>
                <a:gd name="T2" fmla="*/ 230 w 231"/>
                <a:gd name="T3" fmla="*/ 7 h 40"/>
                <a:gd name="T4" fmla="*/ 230 w 231"/>
                <a:gd name="T5" fmla="*/ 39 h 40"/>
                <a:gd name="T6" fmla="*/ 0 w 231"/>
                <a:gd name="T7" fmla="*/ 33 h 40"/>
                <a:gd name="T8" fmla="*/ 0 w 231"/>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1" h="40">
                  <a:moveTo>
                    <a:pt x="0" y="0"/>
                  </a:moveTo>
                  <a:lnTo>
                    <a:pt x="230" y="7"/>
                  </a:lnTo>
                  <a:lnTo>
                    <a:pt x="230" y="39"/>
                  </a:lnTo>
                  <a:lnTo>
                    <a:pt x="0" y="33"/>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6"/>
            <p:cNvSpPr>
              <a:spLocks/>
            </p:cNvSpPr>
            <p:nvPr/>
          </p:nvSpPr>
          <p:spPr bwMode="auto">
            <a:xfrm>
              <a:off x="2470" y="2341"/>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7"/>
            <p:cNvSpPr>
              <a:spLocks/>
            </p:cNvSpPr>
            <p:nvPr/>
          </p:nvSpPr>
          <p:spPr bwMode="auto">
            <a:xfrm>
              <a:off x="2932" y="2366"/>
              <a:ext cx="262" cy="31"/>
            </a:xfrm>
            <a:custGeom>
              <a:avLst/>
              <a:gdLst>
                <a:gd name="T0" fmla="*/ 0 w 262"/>
                <a:gd name="T1" fmla="*/ 0 h 31"/>
                <a:gd name="T2" fmla="*/ 261 w 262"/>
                <a:gd name="T3" fmla="*/ 0 h 31"/>
                <a:gd name="T4" fmla="*/ 261 w 262"/>
                <a:gd name="T5" fmla="*/ 30 h 31"/>
                <a:gd name="T6" fmla="*/ 0 w 262"/>
                <a:gd name="T7" fmla="*/ 30 h 31"/>
                <a:gd name="T8" fmla="*/ 0 w 2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2" h="31">
                  <a:moveTo>
                    <a:pt x="0" y="0"/>
                  </a:moveTo>
                  <a:lnTo>
                    <a:pt x="261" y="0"/>
                  </a:lnTo>
                  <a:lnTo>
                    <a:pt x="261" y="30"/>
                  </a:lnTo>
                  <a:lnTo>
                    <a:pt x="0" y="3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8"/>
            <p:cNvSpPr>
              <a:spLocks/>
            </p:cNvSpPr>
            <p:nvPr/>
          </p:nvSpPr>
          <p:spPr bwMode="auto">
            <a:xfrm>
              <a:off x="3188" y="2341"/>
              <a:ext cx="254" cy="56"/>
            </a:xfrm>
            <a:custGeom>
              <a:avLst/>
              <a:gdLst>
                <a:gd name="T0" fmla="*/ 0 w 254"/>
                <a:gd name="T1" fmla="*/ 21 h 56"/>
                <a:gd name="T2" fmla="*/ 253 w 254"/>
                <a:gd name="T3" fmla="*/ 0 h 56"/>
                <a:gd name="T4" fmla="*/ 253 w 254"/>
                <a:gd name="T5" fmla="*/ 35 h 56"/>
                <a:gd name="T6" fmla="*/ 0 w 254"/>
                <a:gd name="T7" fmla="*/ 55 h 56"/>
                <a:gd name="T8" fmla="*/ 0 w 254"/>
                <a:gd name="T9" fmla="*/ 21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4" h="56">
                  <a:moveTo>
                    <a:pt x="0" y="21"/>
                  </a:moveTo>
                  <a:lnTo>
                    <a:pt x="253" y="0"/>
                  </a:lnTo>
                  <a:lnTo>
                    <a:pt x="253" y="35"/>
                  </a:lnTo>
                  <a:lnTo>
                    <a:pt x="0" y="55"/>
                  </a:lnTo>
                  <a:lnTo>
                    <a:pt x="0" y="2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Freeform 49"/>
            <p:cNvSpPr>
              <a:spLocks/>
            </p:cNvSpPr>
            <p:nvPr/>
          </p:nvSpPr>
          <p:spPr bwMode="auto">
            <a:xfrm>
              <a:off x="2932" y="2366"/>
              <a:ext cx="1" cy="31"/>
            </a:xfrm>
            <a:custGeom>
              <a:avLst/>
              <a:gdLst>
                <a:gd name="T0" fmla="*/ 0 w 1"/>
                <a:gd name="T1" fmla="*/ 30 h 31"/>
                <a:gd name="T2" fmla="*/ 0 w 1"/>
                <a:gd name="T3" fmla="*/ 30 h 31"/>
                <a:gd name="T4" fmla="*/ 0 w 1"/>
                <a:gd name="T5" fmla="*/ 0 h 31"/>
                <a:gd name="T6" fmla="*/ 0 w 1"/>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30"/>
                  </a:moveTo>
                  <a:lnTo>
                    <a:pt x="0" y="30"/>
                  </a:lnTo>
                  <a:lnTo>
                    <a:pt x="0" y="0"/>
                  </a:lnTo>
                  <a:lnTo>
                    <a:pt x="0"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50"/>
            <p:cNvSpPr>
              <a:spLocks/>
            </p:cNvSpPr>
            <p:nvPr/>
          </p:nvSpPr>
          <p:spPr bwMode="auto">
            <a:xfrm>
              <a:off x="3437" y="2318"/>
              <a:ext cx="307" cy="56"/>
            </a:xfrm>
            <a:custGeom>
              <a:avLst/>
              <a:gdLst>
                <a:gd name="T0" fmla="*/ 0 w 307"/>
                <a:gd name="T1" fmla="*/ 20 h 56"/>
                <a:gd name="T2" fmla="*/ 306 w 307"/>
                <a:gd name="T3" fmla="*/ 0 h 56"/>
                <a:gd name="T4" fmla="*/ 306 w 307"/>
                <a:gd name="T5" fmla="*/ 34 h 56"/>
                <a:gd name="T6" fmla="*/ 0 w 307"/>
                <a:gd name="T7" fmla="*/ 55 h 56"/>
                <a:gd name="T8" fmla="*/ 0 w 307"/>
                <a:gd name="T9" fmla="*/ 2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 h="56">
                  <a:moveTo>
                    <a:pt x="0" y="20"/>
                  </a:moveTo>
                  <a:lnTo>
                    <a:pt x="306" y="0"/>
                  </a:lnTo>
                  <a:lnTo>
                    <a:pt x="306" y="34"/>
                  </a:lnTo>
                  <a:lnTo>
                    <a:pt x="0" y="55"/>
                  </a:lnTo>
                  <a:lnTo>
                    <a:pt x="0" y="2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51"/>
            <p:cNvSpPr>
              <a:spLocks/>
            </p:cNvSpPr>
            <p:nvPr/>
          </p:nvSpPr>
          <p:spPr bwMode="auto">
            <a:xfrm>
              <a:off x="3437" y="2341"/>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52"/>
            <p:cNvSpPr>
              <a:spLocks/>
            </p:cNvSpPr>
            <p:nvPr/>
          </p:nvSpPr>
          <p:spPr bwMode="auto">
            <a:xfrm>
              <a:off x="3736" y="2278"/>
              <a:ext cx="292" cy="71"/>
            </a:xfrm>
            <a:custGeom>
              <a:avLst/>
              <a:gdLst>
                <a:gd name="T0" fmla="*/ 0 w 292"/>
                <a:gd name="T1" fmla="*/ 35 h 71"/>
                <a:gd name="T2" fmla="*/ 284 w 292"/>
                <a:gd name="T3" fmla="*/ 0 h 71"/>
                <a:gd name="T4" fmla="*/ 291 w 292"/>
                <a:gd name="T5" fmla="*/ 35 h 71"/>
                <a:gd name="T6" fmla="*/ 7 w 292"/>
                <a:gd name="T7" fmla="*/ 70 h 71"/>
                <a:gd name="T8" fmla="*/ 0 w 292"/>
                <a:gd name="T9" fmla="*/ 35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2" h="71">
                  <a:moveTo>
                    <a:pt x="0" y="35"/>
                  </a:moveTo>
                  <a:lnTo>
                    <a:pt x="284" y="0"/>
                  </a:lnTo>
                  <a:lnTo>
                    <a:pt x="291" y="35"/>
                  </a:lnTo>
                  <a:lnTo>
                    <a:pt x="7" y="70"/>
                  </a:lnTo>
                  <a:lnTo>
                    <a:pt x="0" y="35"/>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53"/>
            <p:cNvSpPr>
              <a:spLocks/>
            </p:cNvSpPr>
            <p:nvPr/>
          </p:nvSpPr>
          <p:spPr bwMode="auto">
            <a:xfrm>
              <a:off x="3736" y="2318"/>
              <a:ext cx="1" cy="31"/>
            </a:xfrm>
            <a:custGeom>
              <a:avLst/>
              <a:gdLst>
                <a:gd name="T0" fmla="*/ 0 w 1"/>
                <a:gd name="T1" fmla="*/ 30 h 31"/>
                <a:gd name="T2" fmla="*/ 0 w 1"/>
                <a:gd name="T3" fmla="*/ 30 h 31"/>
                <a:gd name="T4" fmla="*/ 0 w 1"/>
                <a:gd name="T5" fmla="*/ 0 h 31"/>
                <a:gd name="T6" fmla="*/ 0 w 1"/>
                <a:gd name="T7" fmla="*/ 3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1">
                  <a:moveTo>
                    <a:pt x="0" y="30"/>
                  </a:moveTo>
                  <a:lnTo>
                    <a:pt x="0" y="30"/>
                  </a:lnTo>
                  <a:lnTo>
                    <a:pt x="0" y="0"/>
                  </a:lnTo>
                  <a:lnTo>
                    <a:pt x="0" y="3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54"/>
            <p:cNvSpPr>
              <a:spLocks/>
            </p:cNvSpPr>
            <p:nvPr/>
          </p:nvSpPr>
          <p:spPr bwMode="auto">
            <a:xfrm>
              <a:off x="4014" y="2213"/>
              <a:ext cx="314" cy="96"/>
            </a:xfrm>
            <a:custGeom>
              <a:avLst/>
              <a:gdLst>
                <a:gd name="T0" fmla="*/ 0 w 314"/>
                <a:gd name="T1" fmla="*/ 59 h 96"/>
                <a:gd name="T2" fmla="*/ 306 w 314"/>
                <a:gd name="T3" fmla="*/ 0 h 96"/>
                <a:gd name="T4" fmla="*/ 313 w 314"/>
                <a:gd name="T5" fmla="*/ 36 h 96"/>
                <a:gd name="T6" fmla="*/ 7 w 314"/>
                <a:gd name="T7" fmla="*/ 95 h 96"/>
                <a:gd name="T8" fmla="*/ 0 w 314"/>
                <a:gd name="T9" fmla="*/ 59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96">
                  <a:moveTo>
                    <a:pt x="0" y="59"/>
                  </a:moveTo>
                  <a:lnTo>
                    <a:pt x="306" y="0"/>
                  </a:lnTo>
                  <a:lnTo>
                    <a:pt x="313" y="36"/>
                  </a:lnTo>
                  <a:lnTo>
                    <a:pt x="7" y="95"/>
                  </a:lnTo>
                  <a:lnTo>
                    <a:pt x="0" y="5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55"/>
            <p:cNvSpPr>
              <a:spLocks/>
            </p:cNvSpPr>
            <p:nvPr/>
          </p:nvSpPr>
          <p:spPr bwMode="auto">
            <a:xfrm>
              <a:off x="4014" y="2278"/>
              <a:ext cx="1" cy="32"/>
            </a:xfrm>
            <a:custGeom>
              <a:avLst/>
              <a:gdLst>
                <a:gd name="T0" fmla="*/ 0 w 1"/>
                <a:gd name="T1" fmla="*/ 31 h 32"/>
                <a:gd name="T2" fmla="*/ 0 w 1"/>
                <a:gd name="T3" fmla="*/ 31 h 32"/>
                <a:gd name="T4" fmla="*/ 0 w 1"/>
                <a:gd name="T5" fmla="*/ 0 h 32"/>
                <a:gd name="T6" fmla="*/ 0 w 1"/>
                <a:gd name="T7" fmla="*/ 31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2">
                  <a:moveTo>
                    <a:pt x="0" y="31"/>
                  </a:moveTo>
                  <a:lnTo>
                    <a:pt x="0" y="31"/>
                  </a:lnTo>
                  <a:lnTo>
                    <a:pt x="0" y="0"/>
                  </a:lnTo>
                  <a:lnTo>
                    <a:pt x="0" y="3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56"/>
            <p:cNvSpPr>
              <a:spLocks/>
            </p:cNvSpPr>
            <p:nvPr/>
          </p:nvSpPr>
          <p:spPr bwMode="auto">
            <a:xfrm>
              <a:off x="4313" y="2205"/>
              <a:ext cx="17" cy="40"/>
            </a:xfrm>
            <a:custGeom>
              <a:avLst/>
              <a:gdLst>
                <a:gd name="T0" fmla="*/ 0 w 17"/>
                <a:gd name="T1" fmla="*/ 7 h 40"/>
                <a:gd name="T2" fmla="*/ 10 w 17"/>
                <a:gd name="T3" fmla="*/ 0 h 40"/>
                <a:gd name="T4" fmla="*/ 16 w 17"/>
                <a:gd name="T5" fmla="*/ 33 h 40"/>
                <a:gd name="T6" fmla="*/ 6 w 17"/>
                <a:gd name="T7" fmla="*/ 39 h 40"/>
                <a:gd name="T8" fmla="*/ 0 w 17"/>
                <a:gd name="T9" fmla="*/ 7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0">
                  <a:moveTo>
                    <a:pt x="0" y="7"/>
                  </a:moveTo>
                  <a:lnTo>
                    <a:pt x="10" y="0"/>
                  </a:lnTo>
                  <a:lnTo>
                    <a:pt x="16" y="33"/>
                  </a:lnTo>
                  <a:lnTo>
                    <a:pt x="6" y="39"/>
                  </a:lnTo>
                  <a:lnTo>
                    <a:pt x="0" y="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57"/>
            <p:cNvSpPr>
              <a:spLocks/>
            </p:cNvSpPr>
            <p:nvPr/>
          </p:nvSpPr>
          <p:spPr bwMode="auto">
            <a:xfrm>
              <a:off x="1737" y="2205"/>
              <a:ext cx="25" cy="40"/>
            </a:xfrm>
            <a:custGeom>
              <a:avLst/>
              <a:gdLst>
                <a:gd name="T0" fmla="*/ 24 w 25"/>
                <a:gd name="T1" fmla="*/ 7 h 40"/>
                <a:gd name="T2" fmla="*/ 6 w 25"/>
                <a:gd name="T3" fmla="*/ 0 h 40"/>
                <a:gd name="T4" fmla="*/ 0 w 25"/>
                <a:gd name="T5" fmla="*/ 33 h 40"/>
                <a:gd name="T6" fmla="*/ 18 w 25"/>
                <a:gd name="T7" fmla="*/ 39 h 40"/>
                <a:gd name="T8" fmla="*/ 24 w 25"/>
                <a:gd name="T9" fmla="*/ 7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40">
                  <a:moveTo>
                    <a:pt x="24" y="7"/>
                  </a:moveTo>
                  <a:lnTo>
                    <a:pt x="6" y="0"/>
                  </a:lnTo>
                  <a:lnTo>
                    <a:pt x="0" y="33"/>
                  </a:lnTo>
                  <a:lnTo>
                    <a:pt x="18" y="39"/>
                  </a:lnTo>
                  <a:lnTo>
                    <a:pt x="24" y="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58"/>
            <p:cNvSpPr>
              <a:spLocks/>
            </p:cNvSpPr>
            <p:nvPr/>
          </p:nvSpPr>
          <p:spPr bwMode="auto">
            <a:xfrm>
              <a:off x="1724" y="3901"/>
              <a:ext cx="46" cy="126"/>
            </a:xfrm>
            <a:custGeom>
              <a:avLst/>
              <a:gdLst>
                <a:gd name="T0" fmla="*/ 0 w 46"/>
                <a:gd name="T1" fmla="*/ 118 h 126"/>
                <a:gd name="T2" fmla="*/ 12 w 46"/>
                <a:gd name="T3" fmla="*/ 0 h 126"/>
                <a:gd name="T4" fmla="*/ 45 w 46"/>
                <a:gd name="T5" fmla="*/ 7 h 126"/>
                <a:gd name="T6" fmla="*/ 32 w 46"/>
                <a:gd name="T7" fmla="*/ 125 h 126"/>
                <a:gd name="T8" fmla="*/ 0 w 46"/>
                <a:gd name="T9" fmla="*/ 118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26">
                  <a:moveTo>
                    <a:pt x="0" y="118"/>
                  </a:moveTo>
                  <a:lnTo>
                    <a:pt x="12" y="0"/>
                  </a:lnTo>
                  <a:lnTo>
                    <a:pt x="45" y="7"/>
                  </a:lnTo>
                  <a:lnTo>
                    <a:pt x="32" y="125"/>
                  </a:lnTo>
                  <a:lnTo>
                    <a:pt x="0" y="118"/>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59"/>
            <p:cNvSpPr>
              <a:spLocks/>
            </p:cNvSpPr>
            <p:nvPr/>
          </p:nvSpPr>
          <p:spPr bwMode="auto">
            <a:xfrm>
              <a:off x="1737" y="3765"/>
              <a:ext cx="39" cy="135"/>
            </a:xfrm>
            <a:custGeom>
              <a:avLst/>
              <a:gdLst>
                <a:gd name="T0" fmla="*/ 0 w 39"/>
                <a:gd name="T1" fmla="*/ 127 h 135"/>
                <a:gd name="T2" fmla="*/ 6 w 39"/>
                <a:gd name="T3" fmla="*/ 0 h 135"/>
                <a:gd name="T4" fmla="*/ 38 w 39"/>
                <a:gd name="T5" fmla="*/ 7 h 135"/>
                <a:gd name="T6" fmla="*/ 32 w 39"/>
                <a:gd name="T7" fmla="*/ 134 h 135"/>
                <a:gd name="T8" fmla="*/ 0 w 39"/>
                <a:gd name="T9" fmla="*/ 127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35">
                  <a:moveTo>
                    <a:pt x="0" y="127"/>
                  </a:moveTo>
                  <a:lnTo>
                    <a:pt x="6" y="0"/>
                  </a:lnTo>
                  <a:lnTo>
                    <a:pt x="38" y="7"/>
                  </a:lnTo>
                  <a:lnTo>
                    <a:pt x="32" y="134"/>
                  </a:lnTo>
                  <a:lnTo>
                    <a:pt x="0" y="12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60"/>
            <p:cNvSpPr>
              <a:spLocks/>
            </p:cNvSpPr>
            <p:nvPr/>
          </p:nvSpPr>
          <p:spPr bwMode="auto">
            <a:xfrm>
              <a:off x="1724" y="3662"/>
              <a:ext cx="52" cy="94"/>
            </a:xfrm>
            <a:custGeom>
              <a:avLst/>
              <a:gdLst>
                <a:gd name="T0" fmla="*/ 19 w 52"/>
                <a:gd name="T1" fmla="*/ 93 h 94"/>
                <a:gd name="T2" fmla="*/ 0 w 52"/>
                <a:gd name="T3" fmla="*/ 6 h 94"/>
                <a:gd name="T4" fmla="*/ 32 w 52"/>
                <a:gd name="T5" fmla="*/ 0 h 94"/>
                <a:gd name="T6" fmla="*/ 51 w 52"/>
                <a:gd name="T7" fmla="*/ 86 h 94"/>
                <a:gd name="T8" fmla="*/ 19 w 52"/>
                <a:gd name="T9" fmla="*/ 93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94">
                  <a:moveTo>
                    <a:pt x="19" y="93"/>
                  </a:moveTo>
                  <a:lnTo>
                    <a:pt x="0" y="6"/>
                  </a:lnTo>
                  <a:lnTo>
                    <a:pt x="32" y="0"/>
                  </a:lnTo>
                  <a:lnTo>
                    <a:pt x="51" y="86"/>
                  </a:lnTo>
                  <a:lnTo>
                    <a:pt x="19" y="93"/>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61"/>
            <p:cNvSpPr>
              <a:spLocks/>
            </p:cNvSpPr>
            <p:nvPr/>
          </p:nvSpPr>
          <p:spPr bwMode="auto">
            <a:xfrm>
              <a:off x="1695" y="3556"/>
              <a:ext cx="62" cy="104"/>
            </a:xfrm>
            <a:custGeom>
              <a:avLst/>
              <a:gdLst>
                <a:gd name="T0" fmla="*/ 28 w 62"/>
                <a:gd name="T1" fmla="*/ 103 h 104"/>
                <a:gd name="T2" fmla="*/ 0 w 62"/>
                <a:gd name="T3" fmla="*/ 9 h 104"/>
                <a:gd name="T4" fmla="*/ 34 w 62"/>
                <a:gd name="T5" fmla="*/ 0 h 104"/>
                <a:gd name="T6" fmla="*/ 61 w 62"/>
                <a:gd name="T7" fmla="*/ 97 h 104"/>
                <a:gd name="T8" fmla="*/ 28 w 62"/>
                <a:gd name="T9" fmla="*/ 103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04">
                  <a:moveTo>
                    <a:pt x="28" y="103"/>
                  </a:moveTo>
                  <a:lnTo>
                    <a:pt x="0" y="9"/>
                  </a:lnTo>
                  <a:lnTo>
                    <a:pt x="34" y="0"/>
                  </a:lnTo>
                  <a:lnTo>
                    <a:pt x="61" y="97"/>
                  </a:lnTo>
                  <a:lnTo>
                    <a:pt x="28" y="103"/>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62"/>
            <p:cNvSpPr>
              <a:spLocks/>
            </p:cNvSpPr>
            <p:nvPr/>
          </p:nvSpPr>
          <p:spPr bwMode="auto">
            <a:xfrm>
              <a:off x="1780" y="3757"/>
              <a:ext cx="1" cy="17"/>
            </a:xfrm>
            <a:custGeom>
              <a:avLst/>
              <a:gdLst>
                <a:gd name="T0" fmla="*/ 0 w 1"/>
                <a:gd name="T1" fmla="*/ 16 h 17"/>
                <a:gd name="T2" fmla="*/ 0 w 1"/>
                <a:gd name="T3" fmla="*/ 0 h 17"/>
                <a:gd name="T4" fmla="*/ 0 w 1"/>
                <a:gd name="T5" fmla="*/ 8 h 17"/>
                <a:gd name="T6" fmla="*/ 0 w 1"/>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
                  <a:moveTo>
                    <a:pt x="0" y="16"/>
                  </a:moveTo>
                  <a:lnTo>
                    <a:pt x="0" y="0"/>
                  </a:lnTo>
                  <a:lnTo>
                    <a:pt x="0" y="8"/>
                  </a:lnTo>
                  <a:lnTo>
                    <a:pt x="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63"/>
            <p:cNvSpPr>
              <a:spLocks/>
            </p:cNvSpPr>
            <p:nvPr/>
          </p:nvSpPr>
          <p:spPr bwMode="auto">
            <a:xfrm>
              <a:off x="1745" y="3757"/>
              <a:ext cx="30" cy="17"/>
            </a:xfrm>
            <a:custGeom>
              <a:avLst/>
              <a:gdLst>
                <a:gd name="T0" fmla="*/ 29 w 30"/>
                <a:gd name="T1" fmla="*/ 16 h 17"/>
                <a:gd name="T2" fmla="*/ 29 w 30"/>
                <a:gd name="T3" fmla="*/ 0 h 17"/>
                <a:gd name="T4" fmla="*/ 0 w 30"/>
                <a:gd name="T5" fmla="*/ 8 h 17"/>
                <a:gd name="T6" fmla="*/ 29 w 30"/>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29" y="16"/>
                  </a:moveTo>
                  <a:lnTo>
                    <a:pt x="29" y="0"/>
                  </a:lnTo>
                  <a:lnTo>
                    <a:pt x="0" y="8"/>
                  </a:lnTo>
                  <a:lnTo>
                    <a:pt x="29"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64"/>
            <p:cNvSpPr>
              <a:spLocks/>
            </p:cNvSpPr>
            <p:nvPr/>
          </p:nvSpPr>
          <p:spPr bwMode="auto">
            <a:xfrm>
              <a:off x="1652" y="3445"/>
              <a:ext cx="76" cy="112"/>
            </a:xfrm>
            <a:custGeom>
              <a:avLst/>
              <a:gdLst>
                <a:gd name="T0" fmla="*/ 40 w 76"/>
                <a:gd name="T1" fmla="*/ 111 h 112"/>
                <a:gd name="T2" fmla="*/ 0 w 76"/>
                <a:gd name="T3" fmla="*/ 6 h 112"/>
                <a:gd name="T4" fmla="*/ 35 w 76"/>
                <a:gd name="T5" fmla="*/ 0 h 112"/>
                <a:gd name="T6" fmla="*/ 75 w 76"/>
                <a:gd name="T7" fmla="*/ 102 h 112"/>
                <a:gd name="T8" fmla="*/ 40 w 76"/>
                <a:gd name="T9" fmla="*/ 111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112">
                  <a:moveTo>
                    <a:pt x="40" y="111"/>
                  </a:moveTo>
                  <a:lnTo>
                    <a:pt x="0" y="6"/>
                  </a:lnTo>
                  <a:lnTo>
                    <a:pt x="35" y="0"/>
                  </a:lnTo>
                  <a:lnTo>
                    <a:pt x="75" y="102"/>
                  </a:lnTo>
                  <a:lnTo>
                    <a:pt x="40" y="11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65"/>
            <p:cNvSpPr>
              <a:spLocks/>
            </p:cNvSpPr>
            <p:nvPr/>
          </p:nvSpPr>
          <p:spPr bwMode="auto">
            <a:xfrm>
              <a:off x="1639" y="3389"/>
              <a:ext cx="45" cy="55"/>
            </a:xfrm>
            <a:custGeom>
              <a:avLst/>
              <a:gdLst>
                <a:gd name="T0" fmla="*/ 12 w 45"/>
                <a:gd name="T1" fmla="*/ 54 h 55"/>
                <a:gd name="T2" fmla="*/ 0 w 45"/>
                <a:gd name="T3" fmla="*/ 7 h 55"/>
                <a:gd name="T4" fmla="*/ 31 w 45"/>
                <a:gd name="T5" fmla="*/ 0 h 55"/>
                <a:gd name="T6" fmla="*/ 44 w 45"/>
                <a:gd name="T7" fmla="*/ 48 h 55"/>
                <a:gd name="T8" fmla="*/ 12 w 45"/>
                <a:gd name="T9" fmla="*/ 5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5">
                  <a:moveTo>
                    <a:pt x="12" y="54"/>
                  </a:moveTo>
                  <a:lnTo>
                    <a:pt x="0" y="7"/>
                  </a:lnTo>
                  <a:lnTo>
                    <a:pt x="31" y="0"/>
                  </a:lnTo>
                  <a:lnTo>
                    <a:pt x="44" y="48"/>
                  </a:lnTo>
                  <a:lnTo>
                    <a:pt x="12" y="54"/>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66"/>
            <p:cNvSpPr>
              <a:spLocks/>
            </p:cNvSpPr>
            <p:nvPr/>
          </p:nvSpPr>
          <p:spPr bwMode="auto">
            <a:xfrm>
              <a:off x="1632" y="3326"/>
              <a:ext cx="38" cy="63"/>
            </a:xfrm>
            <a:custGeom>
              <a:avLst/>
              <a:gdLst>
                <a:gd name="T0" fmla="*/ 6 w 38"/>
                <a:gd name="T1" fmla="*/ 62 h 63"/>
                <a:gd name="T2" fmla="*/ 0 w 38"/>
                <a:gd name="T3" fmla="*/ 6 h 63"/>
                <a:gd name="T4" fmla="*/ 32 w 38"/>
                <a:gd name="T5" fmla="*/ 0 h 63"/>
                <a:gd name="T6" fmla="*/ 37 w 38"/>
                <a:gd name="T7" fmla="*/ 55 h 63"/>
                <a:gd name="T8" fmla="*/ 6 w 38"/>
                <a:gd name="T9" fmla="*/ 62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63">
                  <a:moveTo>
                    <a:pt x="6" y="62"/>
                  </a:moveTo>
                  <a:lnTo>
                    <a:pt x="0" y="6"/>
                  </a:lnTo>
                  <a:lnTo>
                    <a:pt x="32" y="0"/>
                  </a:lnTo>
                  <a:lnTo>
                    <a:pt x="37" y="55"/>
                  </a:lnTo>
                  <a:lnTo>
                    <a:pt x="6" y="6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67"/>
            <p:cNvSpPr>
              <a:spLocks/>
            </p:cNvSpPr>
            <p:nvPr/>
          </p:nvSpPr>
          <p:spPr bwMode="auto">
            <a:xfrm>
              <a:off x="1695" y="3556"/>
              <a:ext cx="31" cy="17"/>
            </a:xfrm>
            <a:custGeom>
              <a:avLst/>
              <a:gdLst>
                <a:gd name="T0" fmla="*/ 30 w 31"/>
                <a:gd name="T1" fmla="*/ 0 h 17"/>
                <a:gd name="T2" fmla="*/ 30 w 31"/>
                <a:gd name="T3" fmla="*/ 0 h 17"/>
                <a:gd name="T4" fmla="*/ 0 w 31"/>
                <a:gd name="T5" fmla="*/ 16 h 17"/>
                <a:gd name="T6" fmla="*/ 3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30" y="0"/>
                  </a:moveTo>
                  <a:lnTo>
                    <a:pt x="30" y="0"/>
                  </a:lnTo>
                  <a:lnTo>
                    <a:pt x="0" y="16"/>
                  </a:lnTo>
                  <a:lnTo>
                    <a:pt x="3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68"/>
            <p:cNvSpPr>
              <a:spLocks/>
            </p:cNvSpPr>
            <p:nvPr/>
          </p:nvSpPr>
          <p:spPr bwMode="auto">
            <a:xfrm>
              <a:off x="1632" y="3253"/>
              <a:ext cx="38" cy="72"/>
            </a:xfrm>
            <a:custGeom>
              <a:avLst/>
              <a:gdLst>
                <a:gd name="T0" fmla="*/ 0 w 38"/>
                <a:gd name="T1" fmla="*/ 71 h 72"/>
                <a:gd name="T2" fmla="*/ 6 w 38"/>
                <a:gd name="T3" fmla="*/ 0 h 72"/>
                <a:gd name="T4" fmla="*/ 37 w 38"/>
                <a:gd name="T5" fmla="*/ 6 h 72"/>
                <a:gd name="T6" fmla="*/ 32 w 38"/>
                <a:gd name="T7" fmla="*/ 71 h 72"/>
                <a:gd name="T8" fmla="*/ 0 w 38"/>
                <a:gd name="T9" fmla="*/ 71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72">
                  <a:moveTo>
                    <a:pt x="0" y="71"/>
                  </a:moveTo>
                  <a:lnTo>
                    <a:pt x="6" y="0"/>
                  </a:lnTo>
                  <a:lnTo>
                    <a:pt x="37" y="6"/>
                  </a:lnTo>
                  <a:lnTo>
                    <a:pt x="32" y="71"/>
                  </a:lnTo>
                  <a:lnTo>
                    <a:pt x="0" y="7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69"/>
            <p:cNvSpPr>
              <a:spLocks/>
            </p:cNvSpPr>
            <p:nvPr/>
          </p:nvSpPr>
          <p:spPr bwMode="auto">
            <a:xfrm>
              <a:off x="1639" y="3182"/>
              <a:ext cx="45" cy="70"/>
            </a:xfrm>
            <a:custGeom>
              <a:avLst/>
              <a:gdLst>
                <a:gd name="T0" fmla="*/ 0 w 45"/>
                <a:gd name="T1" fmla="*/ 63 h 70"/>
                <a:gd name="T2" fmla="*/ 12 w 45"/>
                <a:gd name="T3" fmla="*/ 0 h 70"/>
                <a:gd name="T4" fmla="*/ 44 w 45"/>
                <a:gd name="T5" fmla="*/ 6 h 70"/>
                <a:gd name="T6" fmla="*/ 31 w 45"/>
                <a:gd name="T7" fmla="*/ 69 h 70"/>
                <a:gd name="T8" fmla="*/ 0 w 45"/>
                <a:gd name="T9" fmla="*/ 63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0">
                  <a:moveTo>
                    <a:pt x="0" y="63"/>
                  </a:moveTo>
                  <a:lnTo>
                    <a:pt x="12" y="0"/>
                  </a:lnTo>
                  <a:lnTo>
                    <a:pt x="44" y="6"/>
                  </a:lnTo>
                  <a:lnTo>
                    <a:pt x="31" y="69"/>
                  </a:lnTo>
                  <a:lnTo>
                    <a:pt x="0" y="63"/>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70"/>
            <p:cNvSpPr>
              <a:spLocks/>
            </p:cNvSpPr>
            <p:nvPr/>
          </p:nvSpPr>
          <p:spPr bwMode="auto">
            <a:xfrm>
              <a:off x="1632" y="3325"/>
              <a:ext cx="31" cy="2"/>
            </a:xfrm>
            <a:custGeom>
              <a:avLst/>
              <a:gdLst>
                <a:gd name="T0" fmla="*/ 0 w 31"/>
                <a:gd name="T1" fmla="*/ 0 h 2"/>
                <a:gd name="T2" fmla="*/ 0 w 31"/>
                <a:gd name="T3" fmla="*/ 0 h 2"/>
                <a:gd name="T4" fmla="*/ 30 w 31"/>
                <a:gd name="T5" fmla="*/ 1 h 2"/>
                <a:gd name="T6" fmla="*/ 30 w 31"/>
                <a:gd name="T7" fmla="*/ 0 h 2"/>
                <a:gd name="T8" fmla="*/ 0 w 3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2">
                  <a:moveTo>
                    <a:pt x="0" y="0"/>
                  </a:moveTo>
                  <a:lnTo>
                    <a:pt x="0" y="0"/>
                  </a:lnTo>
                  <a:lnTo>
                    <a:pt x="30" y="1"/>
                  </a:lnTo>
                  <a:lnTo>
                    <a:pt x="30"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1"/>
            <p:cNvSpPr>
              <a:spLocks/>
            </p:cNvSpPr>
            <p:nvPr/>
          </p:nvSpPr>
          <p:spPr bwMode="auto">
            <a:xfrm>
              <a:off x="1652" y="3061"/>
              <a:ext cx="69" cy="119"/>
            </a:xfrm>
            <a:custGeom>
              <a:avLst/>
              <a:gdLst>
                <a:gd name="T0" fmla="*/ 0 w 69"/>
                <a:gd name="T1" fmla="*/ 112 h 119"/>
                <a:gd name="T2" fmla="*/ 34 w 69"/>
                <a:gd name="T3" fmla="*/ 0 h 119"/>
                <a:gd name="T4" fmla="*/ 68 w 69"/>
                <a:gd name="T5" fmla="*/ 7 h 119"/>
                <a:gd name="T6" fmla="*/ 34 w 69"/>
                <a:gd name="T7" fmla="*/ 118 h 119"/>
                <a:gd name="T8" fmla="*/ 0 w 69"/>
                <a:gd name="T9" fmla="*/ 112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119">
                  <a:moveTo>
                    <a:pt x="0" y="112"/>
                  </a:moveTo>
                  <a:lnTo>
                    <a:pt x="34" y="0"/>
                  </a:lnTo>
                  <a:lnTo>
                    <a:pt x="68" y="7"/>
                  </a:lnTo>
                  <a:lnTo>
                    <a:pt x="34" y="118"/>
                  </a:lnTo>
                  <a:lnTo>
                    <a:pt x="0" y="11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72"/>
            <p:cNvSpPr>
              <a:spLocks/>
            </p:cNvSpPr>
            <p:nvPr/>
          </p:nvSpPr>
          <p:spPr bwMode="auto">
            <a:xfrm>
              <a:off x="1689" y="2950"/>
              <a:ext cx="68" cy="110"/>
            </a:xfrm>
            <a:custGeom>
              <a:avLst/>
              <a:gdLst>
                <a:gd name="T0" fmla="*/ 0 w 68"/>
                <a:gd name="T1" fmla="*/ 102 h 110"/>
                <a:gd name="T2" fmla="*/ 34 w 68"/>
                <a:gd name="T3" fmla="*/ 0 h 110"/>
                <a:gd name="T4" fmla="*/ 67 w 68"/>
                <a:gd name="T5" fmla="*/ 6 h 110"/>
                <a:gd name="T6" fmla="*/ 34 w 68"/>
                <a:gd name="T7" fmla="*/ 109 h 110"/>
                <a:gd name="T8" fmla="*/ 0 w 68"/>
                <a:gd name="T9" fmla="*/ 102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10">
                  <a:moveTo>
                    <a:pt x="0" y="102"/>
                  </a:moveTo>
                  <a:lnTo>
                    <a:pt x="34" y="0"/>
                  </a:lnTo>
                  <a:lnTo>
                    <a:pt x="67" y="6"/>
                  </a:lnTo>
                  <a:lnTo>
                    <a:pt x="34" y="109"/>
                  </a:lnTo>
                  <a:lnTo>
                    <a:pt x="0" y="10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73"/>
            <p:cNvSpPr>
              <a:spLocks/>
            </p:cNvSpPr>
            <p:nvPr/>
          </p:nvSpPr>
          <p:spPr bwMode="auto">
            <a:xfrm>
              <a:off x="1652" y="3181"/>
              <a:ext cx="31" cy="2"/>
            </a:xfrm>
            <a:custGeom>
              <a:avLst/>
              <a:gdLst>
                <a:gd name="T0" fmla="*/ 0 w 31"/>
                <a:gd name="T1" fmla="*/ 1 h 2"/>
                <a:gd name="T2" fmla="*/ 0 w 31"/>
                <a:gd name="T3" fmla="*/ 1 h 2"/>
                <a:gd name="T4" fmla="*/ 30 w 31"/>
                <a:gd name="T5" fmla="*/ 0 h 2"/>
                <a:gd name="T6" fmla="*/ 0 w 31"/>
                <a:gd name="T7" fmla="*/ 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1"/>
                  </a:moveTo>
                  <a:lnTo>
                    <a:pt x="0" y="1"/>
                  </a:lnTo>
                  <a:lnTo>
                    <a:pt x="30" y="0"/>
                  </a:lnTo>
                  <a:lnTo>
                    <a:pt x="0" y="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Freeform 74"/>
            <p:cNvSpPr>
              <a:spLocks/>
            </p:cNvSpPr>
            <p:nvPr/>
          </p:nvSpPr>
          <p:spPr bwMode="auto">
            <a:xfrm>
              <a:off x="1717" y="2829"/>
              <a:ext cx="39" cy="112"/>
            </a:xfrm>
            <a:custGeom>
              <a:avLst/>
              <a:gdLst>
                <a:gd name="T0" fmla="*/ 6 w 39"/>
                <a:gd name="T1" fmla="*/ 111 h 112"/>
                <a:gd name="T2" fmla="*/ 0 w 39"/>
                <a:gd name="T3" fmla="*/ 0 h 112"/>
                <a:gd name="T4" fmla="*/ 32 w 39"/>
                <a:gd name="T5" fmla="*/ 0 h 112"/>
                <a:gd name="T6" fmla="*/ 38 w 39"/>
                <a:gd name="T7" fmla="*/ 111 h 112"/>
                <a:gd name="T8" fmla="*/ 6 w 39"/>
                <a:gd name="T9" fmla="*/ 111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12">
                  <a:moveTo>
                    <a:pt x="6" y="111"/>
                  </a:moveTo>
                  <a:lnTo>
                    <a:pt x="0" y="0"/>
                  </a:lnTo>
                  <a:lnTo>
                    <a:pt x="32" y="0"/>
                  </a:lnTo>
                  <a:lnTo>
                    <a:pt x="38" y="111"/>
                  </a:lnTo>
                  <a:lnTo>
                    <a:pt x="6" y="11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Freeform 75"/>
            <p:cNvSpPr>
              <a:spLocks/>
            </p:cNvSpPr>
            <p:nvPr/>
          </p:nvSpPr>
          <p:spPr bwMode="auto">
            <a:xfrm>
              <a:off x="1717" y="2717"/>
              <a:ext cx="39" cy="103"/>
            </a:xfrm>
            <a:custGeom>
              <a:avLst/>
              <a:gdLst>
                <a:gd name="T0" fmla="*/ 0 w 39"/>
                <a:gd name="T1" fmla="*/ 102 h 103"/>
                <a:gd name="T2" fmla="*/ 6 w 39"/>
                <a:gd name="T3" fmla="*/ 0 h 103"/>
                <a:gd name="T4" fmla="*/ 38 w 39"/>
                <a:gd name="T5" fmla="*/ 0 h 103"/>
                <a:gd name="T6" fmla="*/ 32 w 39"/>
                <a:gd name="T7" fmla="*/ 102 h 103"/>
                <a:gd name="T8" fmla="*/ 0 w 39"/>
                <a:gd name="T9" fmla="*/ 102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03">
                  <a:moveTo>
                    <a:pt x="0" y="102"/>
                  </a:moveTo>
                  <a:lnTo>
                    <a:pt x="6" y="0"/>
                  </a:lnTo>
                  <a:lnTo>
                    <a:pt x="38" y="0"/>
                  </a:lnTo>
                  <a:lnTo>
                    <a:pt x="32" y="102"/>
                  </a:lnTo>
                  <a:lnTo>
                    <a:pt x="0" y="10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Freeform 76"/>
            <p:cNvSpPr>
              <a:spLocks/>
            </p:cNvSpPr>
            <p:nvPr/>
          </p:nvSpPr>
          <p:spPr bwMode="auto">
            <a:xfrm>
              <a:off x="1724" y="2949"/>
              <a:ext cx="31" cy="2"/>
            </a:xfrm>
            <a:custGeom>
              <a:avLst/>
              <a:gdLst>
                <a:gd name="T0" fmla="*/ 30 w 31"/>
                <a:gd name="T1" fmla="*/ 0 h 2"/>
                <a:gd name="T2" fmla="*/ 30 w 31"/>
                <a:gd name="T3" fmla="*/ 1 h 2"/>
                <a:gd name="T4" fmla="*/ 0 w 31"/>
                <a:gd name="T5" fmla="*/ 1 h 2"/>
                <a:gd name="T6" fmla="*/ 30 w 3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30" y="0"/>
                  </a:moveTo>
                  <a:lnTo>
                    <a:pt x="30" y="1"/>
                  </a:lnTo>
                  <a:lnTo>
                    <a:pt x="0" y="1"/>
                  </a:lnTo>
                  <a:lnTo>
                    <a:pt x="3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Freeform 77"/>
            <p:cNvSpPr>
              <a:spLocks/>
            </p:cNvSpPr>
            <p:nvPr/>
          </p:nvSpPr>
          <p:spPr bwMode="auto">
            <a:xfrm>
              <a:off x="1724" y="2662"/>
              <a:ext cx="46" cy="55"/>
            </a:xfrm>
            <a:custGeom>
              <a:avLst/>
              <a:gdLst>
                <a:gd name="T0" fmla="*/ 0 w 46"/>
                <a:gd name="T1" fmla="*/ 47 h 55"/>
                <a:gd name="T2" fmla="*/ 18 w 46"/>
                <a:gd name="T3" fmla="*/ 0 h 55"/>
                <a:gd name="T4" fmla="*/ 45 w 46"/>
                <a:gd name="T5" fmla="*/ 20 h 55"/>
                <a:gd name="T6" fmla="*/ 32 w 46"/>
                <a:gd name="T7" fmla="*/ 54 h 55"/>
                <a:gd name="T8" fmla="*/ 0 w 46"/>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5">
                  <a:moveTo>
                    <a:pt x="0" y="47"/>
                  </a:moveTo>
                  <a:lnTo>
                    <a:pt x="18" y="0"/>
                  </a:lnTo>
                  <a:lnTo>
                    <a:pt x="45" y="20"/>
                  </a:lnTo>
                  <a:lnTo>
                    <a:pt x="32" y="54"/>
                  </a:lnTo>
                  <a:lnTo>
                    <a:pt x="0" y="4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Freeform 78"/>
            <p:cNvSpPr>
              <a:spLocks/>
            </p:cNvSpPr>
            <p:nvPr/>
          </p:nvSpPr>
          <p:spPr bwMode="auto">
            <a:xfrm>
              <a:off x="1745" y="2621"/>
              <a:ext cx="47" cy="56"/>
            </a:xfrm>
            <a:custGeom>
              <a:avLst/>
              <a:gdLst>
                <a:gd name="T0" fmla="*/ 0 w 47"/>
                <a:gd name="T1" fmla="*/ 35 h 56"/>
                <a:gd name="T2" fmla="*/ 20 w 47"/>
                <a:gd name="T3" fmla="*/ 0 h 56"/>
                <a:gd name="T4" fmla="*/ 46 w 47"/>
                <a:gd name="T5" fmla="*/ 20 h 56"/>
                <a:gd name="T6" fmla="*/ 26 w 47"/>
                <a:gd name="T7" fmla="*/ 55 h 56"/>
                <a:gd name="T8" fmla="*/ 0 w 47"/>
                <a:gd name="T9" fmla="*/ 35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56">
                  <a:moveTo>
                    <a:pt x="0" y="35"/>
                  </a:moveTo>
                  <a:lnTo>
                    <a:pt x="20" y="0"/>
                  </a:lnTo>
                  <a:lnTo>
                    <a:pt x="46" y="20"/>
                  </a:lnTo>
                  <a:lnTo>
                    <a:pt x="26" y="55"/>
                  </a:lnTo>
                  <a:lnTo>
                    <a:pt x="0" y="35"/>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Freeform 79"/>
            <p:cNvSpPr>
              <a:spLocks/>
            </p:cNvSpPr>
            <p:nvPr/>
          </p:nvSpPr>
          <p:spPr bwMode="auto">
            <a:xfrm>
              <a:off x="1767" y="2589"/>
              <a:ext cx="45" cy="47"/>
            </a:xfrm>
            <a:custGeom>
              <a:avLst/>
              <a:gdLst>
                <a:gd name="T0" fmla="*/ 0 w 45"/>
                <a:gd name="T1" fmla="*/ 27 h 47"/>
                <a:gd name="T2" fmla="*/ 12 w 45"/>
                <a:gd name="T3" fmla="*/ 0 h 47"/>
                <a:gd name="T4" fmla="*/ 44 w 45"/>
                <a:gd name="T5" fmla="*/ 6 h 47"/>
                <a:gd name="T6" fmla="*/ 26 w 45"/>
                <a:gd name="T7" fmla="*/ 46 h 47"/>
                <a:gd name="T8" fmla="*/ 0 w 45"/>
                <a:gd name="T9" fmla="*/ 27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7">
                  <a:moveTo>
                    <a:pt x="0" y="27"/>
                  </a:moveTo>
                  <a:lnTo>
                    <a:pt x="12" y="0"/>
                  </a:lnTo>
                  <a:lnTo>
                    <a:pt x="44" y="6"/>
                  </a:lnTo>
                  <a:lnTo>
                    <a:pt x="26" y="46"/>
                  </a:lnTo>
                  <a:lnTo>
                    <a:pt x="0" y="2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Freeform 80"/>
            <p:cNvSpPr>
              <a:spLocks/>
            </p:cNvSpPr>
            <p:nvPr/>
          </p:nvSpPr>
          <p:spPr bwMode="auto">
            <a:xfrm>
              <a:off x="1780" y="2541"/>
              <a:ext cx="39" cy="47"/>
            </a:xfrm>
            <a:custGeom>
              <a:avLst/>
              <a:gdLst>
                <a:gd name="T0" fmla="*/ 0 w 39"/>
                <a:gd name="T1" fmla="*/ 40 h 47"/>
                <a:gd name="T2" fmla="*/ 6 w 39"/>
                <a:gd name="T3" fmla="*/ 0 h 47"/>
                <a:gd name="T4" fmla="*/ 38 w 39"/>
                <a:gd name="T5" fmla="*/ 6 h 47"/>
                <a:gd name="T6" fmla="*/ 32 w 39"/>
                <a:gd name="T7" fmla="*/ 46 h 47"/>
                <a:gd name="T8" fmla="*/ 0 w 39"/>
                <a:gd name="T9" fmla="*/ 4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47">
                  <a:moveTo>
                    <a:pt x="0" y="40"/>
                  </a:moveTo>
                  <a:lnTo>
                    <a:pt x="6" y="0"/>
                  </a:lnTo>
                  <a:lnTo>
                    <a:pt x="38" y="6"/>
                  </a:lnTo>
                  <a:lnTo>
                    <a:pt x="32" y="46"/>
                  </a:lnTo>
                  <a:lnTo>
                    <a:pt x="0" y="4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Freeform 81"/>
            <p:cNvSpPr>
              <a:spLocks/>
            </p:cNvSpPr>
            <p:nvPr/>
          </p:nvSpPr>
          <p:spPr bwMode="auto">
            <a:xfrm>
              <a:off x="1724" y="2717"/>
              <a:ext cx="31" cy="1"/>
            </a:xfrm>
            <a:custGeom>
              <a:avLst/>
              <a:gdLst>
                <a:gd name="T0" fmla="*/ 0 w 31"/>
                <a:gd name="T1" fmla="*/ 0 h 1"/>
                <a:gd name="T2" fmla="*/ 0 w 31"/>
                <a:gd name="T3" fmla="*/ 0 h 1"/>
                <a:gd name="T4" fmla="*/ 30 w 31"/>
                <a:gd name="T5" fmla="*/ 0 h 1"/>
                <a:gd name="T6" fmla="*/ 30 w 31"/>
                <a:gd name="T7" fmla="*/ 0 h 1"/>
                <a:gd name="T8" fmla="*/ 0 w 3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
                  <a:moveTo>
                    <a:pt x="0" y="0"/>
                  </a:moveTo>
                  <a:lnTo>
                    <a:pt x="0" y="0"/>
                  </a:lnTo>
                  <a:lnTo>
                    <a:pt x="30"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Freeform 82"/>
            <p:cNvSpPr>
              <a:spLocks/>
            </p:cNvSpPr>
            <p:nvPr/>
          </p:nvSpPr>
          <p:spPr bwMode="auto">
            <a:xfrm>
              <a:off x="1787" y="2485"/>
              <a:ext cx="31" cy="48"/>
            </a:xfrm>
            <a:custGeom>
              <a:avLst/>
              <a:gdLst>
                <a:gd name="T0" fmla="*/ 0 w 31"/>
                <a:gd name="T1" fmla="*/ 47 h 48"/>
                <a:gd name="T2" fmla="*/ 0 w 31"/>
                <a:gd name="T3" fmla="*/ 7 h 48"/>
                <a:gd name="T4" fmla="*/ 30 w 31"/>
                <a:gd name="T5" fmla="*/ 0 h 48"/>
                <a:gd name="T6" fmla="*/ 30 w 31"/>
                <a:gd name="T7" fmla="*/ 40 h 48"/>
                <a:gd name="T8" fmla="*/ 0 w 31"/>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8">
                  <a:moveTo>
                    <a:pt x="0" y="47"/>
                  </a:moveTo>
                  <a:lnTo>
                    <a:pt x="0" y="7"/>
                  </a:lnTo>
                  <a:lnTo>
                    <a:pt x="30" y="0"/>
                  </a:lnTo>
                  <a:lnTo>
                    <a:pt x="30" y="40"/>
                  </a:lnTo>
                  <a:lnTo>
                    <a:pt x="0" y="4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Freeform 83"/>
            <p:cNvSpPr>
              <a:spLocks/>
            </p:cNvSpPr>
            <p:nvPr/>
          </p:nvSpPr>
          <p:spPr bwMode="auto">
            <a:xfrm>
              <a:off x="1774" y="2453"/>
              <a:ext cx="45" cy="32"/>
            </a:xfrm>
            <a:custGeom>
              <a:avLst/>
              <a:gdLst>
                <a:gd name="T0" fmla="*/ 12 w 45"/>
                <a:gd name="T1" fmla="*/ 31 h 32"/>
                <a:gd name="T2" fmla="*/ 0 w 45"/>
                <a:gd name="T3" fmla="*/ 7 h 32"/>
                <a:gd name="T4" fmla="*/ 32 w 45"/>
                <a:gd name="T5" fmla="*/ 0 h 32"/>
                <a:gd name="T6" fmla="*/ 44 w 45"/>
                <a:gd name="T7" fmla="*/ 25 h 32"/>
                <a:gd name="T8" fmla="*/ 12 w 45"/>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12" y="31"/>
                  </a:moveTo>
                  <a:lnTo>
                    <a:pt x="0" y="7"/>
                  </a:lnTo>
                  <a:lnTo>
                    <a:pt x="32" y="0"/>
                  </a:lnTo>
                  <a:lnTo>
                    <a:pt x="44" y="25"/>
                  </a:lnTo>
                  <a:lnTo>
                    <a:pt x="12" y="3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Freeform 84"/>
            <p:cNvSpPr>
              <a:spLocks/>
            </p:cNvSpPr>
            <p:nvPr/>
          </p:nvSpPr>
          <p:spPr bwMode="auto">
            <a:xfrm>
              <a:off x="1745" y="2374"/>
              <a:ext cx="61" cy="80"/>
            </a:xfrm>
            <a:custGeom>
              <a:avLst/>
              <a:gdLst>
                <a:gd name="T0" fmla="*/ 27 w 61"/>
                <a:gd name="T1" fmla="*/ 79 h 80"/>
                <a:gd name="T2" fmla="*/ 0 w 61"/>
                <a:gd name="T3" fmla="*/ 7 h 80"/>
                <a:gd name="T4" fmla="*/ 33 w 61"/>
                <a:gd name="T5" fmla="*/ 0 h 80"/>
                <a:gd name="T6" fmla="*/ 60 w 61"/>
                <a:gd name="T7" fmla="*/ 71 h 80"/>
                <a:gd name="T8" fmla="*/ 27 w 61"/>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80">
                  <a:moveTo>
                    <a:pt x="27" y="79"/>
                  </a:moveTo>
                  <a:lnTo>
                    <a:pt x="0" y="7"/>
                  </a:lnTo>
                  <a:lnTo>
                    <a:pt x="33" y="0"/>
                  </a:lnTo>
                  <a:lnTo>
                    <a:pt x="60" y="71"/>
                  </a:lnTo>
                  <a:lnTo>
                    <a:pt x="27" y="7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Freeform 85"/>
            <p:cNvSpPr>
              <a:spLocks/>
            </p:cNvSpPr>
            <p:nvPr/>
          </p:nvSpPr>
          <p:spPr bwMode="auto">
            <a:xfrm>
              <a:off x="1823" y="2533"/>
              <a:ext cx="1" cy="17"/>
            </a:xfrm>
            <a:custGeom>
              <a:avLst/>
              <a:gdLst>
                <a:gd name="T0" fmla="*/ 0 w 1"/>
                <a:gd name="T1" fmla="*/ 16 h 17"/>
                <a:gd name="T2" fmla="*/ 0 w 1"/>
                <a:gd name="T3" fmla="*/ 0 h 17"/>
                <a:gd name="T4" fmla="*/ 0 w 1"/>
                <a:gd name="T5" fmla="*/ 9 h 17"/>
                <a:gd name="T6" fmla="*/ 0 w 1"/>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
                  <a:moveTo>
                    <a:pt x="0" y="16"/>
                  </a:moveTo>
                  <a:lnTo>
                    <a:pt x="0" y="0"/>
                  </a:lnTo>
                  <a:lnTo>
                    <a:pt x="0" y="9"/>
                  </a:lnTo>
                  <a:lnTo>
                    <a:pt x="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Freeform 86"/>
            <p:cNvSpPr>
              <a:spLocks/>
            </p:cNvSpPr>
            <p:nvPr/>
          </p:nvSpPr>
          <p:spPr bwMode="auto">
            <a:xfrm>
              <a:off x="1787" y="2533"/>
              <a:ext cx="31" cy="17"/>
            </a:xfrm>
            <a:custGeom>
              <a:avLst/>
              <a:gdLst>
                <a:gd name="T0" fmla="*/ 30 w 31"/>
                <a:gd name="T1" fmla="*/ 16 h 17"/>
                <a:gd name="T2" fmla="*/ 30 w 31"/>
                <a:gd name="T3" fmla="*/ 0 h 17"/>
                <a:gd name="T4" fmla="*/ 0 w 31"/>
                <a:gd name="T5" fmla="*/ 9 h 17"/>
                <a:gd name="T6" fmla="*/ 30 w 31"/>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30" y="16"/>
                  </a:moveTo>
                  <a:lnTo>
                    <a:pt x="30" y="0"/>
                  </a:lnTo>
                  <a:lnTo>
                    <a:pt x="0" y="9"/>
                  </a:lnTo>
                  <a:lnTo>
                    <a:pt x="3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Freeform 87"/>
            <p:cNvSpPr>
              <a:spLocks/>
            </p:cNvSpPr>
            <p:nvPr/>
          </p:nvSpPr>
          <p:spPr bwMode="auto">
            <a:xfrm>
              <a:off x="1745" y="2230"/>
              <a:ext cx="30" cy="143"/>
            </a:xfrm>
            <a:custGeom>
              <a:avLst/>
              <a:gdLst>
                <a:gd name="T0" fmla="*/ 0 w 30"/>
                <a:gd name="T1" fmla="*/ 142 h 143"/>
                <a:gd name="T2" fmla="*/ 0 w 30"/>
                <a:gd name="T3" fmla="*/ 0 h 143"/>
                <a:gd name="T4" fmla="*/ 29 w 30"/>
                <a:gd name="T5" fmla="*/ 0 h 143"/>
                <a:gd name="T6" fmla="*/ 29 w 30"/>
                <a:gd name="T7" fmla="*/ 142 h 143"/>
                <a:gd name="T8" fmla="*/ 0 w 30"/>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43">
                  <a:moveTo>
                    <a:pt x="0" y="142"/>
                  </a:moveTo>
                  <a:lnTo>
                    <a:pt x="0" y="0"/>
                  </a:lnTo>
                  <a:lnTo>
                    <a:pt x="29" y="0"/>
                  </a:lnTo>
                  <a:lnTo>
                    <a:pt x="29" y="142"/>
                  </a:lnTo>
                  <a:lnTo>
                    <a:pt x="0" y="14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Freeform 88"/>
            <p:cNvSpPr>
              <a:spLocks/>
            </p:cNvSpPr>
            <p:nvPr/>
          </p:nvSpPr>
          <p:spPr bwMode="auto">
            <a:xfrm>
              <a:off x="1745" y="2374"/>
              <a:ext cx="30" cy="1"/>
            </a:xfrm>
            <a:custGeom>
              <a:avLst/>
              <a:gdLst>
                <a:gd name="T0" fmla="*/ 0 w 30"/>
                <a:gd name="T1" fmla="*/ 0 h 1"/>
                <a:gd name="T2" fmla="*/ 0 w 30"/>
                <a:gd name="T3" fmla="*/ 0 h 1"/>
                <a:gd name="T4" fmla="*/ 29 w 30"/>
                <a:gd name="T5" fmla="*/ 0 h 1"/>
                <a:gd name="T6" fmla="*/ 29 w 30"/>
                <a:gd name="T7" fmla="*/ 0 h 1"/>
                <a:gd name="T8" fmla="*/ 0 w 30"/>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
                  <a:moveTo>
                    <a:pt x="0" y="0"/>
                  </a:moveTo>
                  <a:lnTo>
                    <a:pt x="0" y="0"/>
                  </a:lnTo>
                  <a:lnTo>
                    <a:pt x="29"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Freeform 89"/>
            <p:cNvSpPr>
              <a:spLocks/>
            </p:cNvSpPr>
            <p:nvPr/>
          </p:nvSpPr>
          <p:spPr bwMode="auto">
            <a:xfrm>
              <a:off x="1745" y="2205"/>
              <a:ext cx="30" cy="18"/>
            </a:xfrm>
            <a:custGeom>
              <a:avLst/>
              <a:gdLst>
                <a:gd name="T0" fmla="*/ 0 w 30"/>
                <a:gd name="T1" fmla="*/ 17 h 18"/>
                <a:gd name="T2" fmla="*/ 0 w 30"/>
                <a:gd name="T3" fmla="*/ 0 h 18"/>
                <a:gd name="T4" fmla="*/ 29 w 30"/>
                <a:gd name="T5" fmla="*/ 0 h 18"/>
                <a:gd name="T6" fmla="*/ 29 w 30"/>
                <a:gd name="T7" fmla="*/ 17 h 18"/>
                <a:gd name="T8" fmla="*/ 0 w 30"/>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8">
                  <a:moveTo>
                    <a:pt x="0" y="17"/>
                  </a:moveTo>
                  <a:lnTo>
                    <a:pt x="0" y="0"/>
                  </a:lnTo>
                  <a:lnTo>
                    <a:pt x="29" y="0"/>
                  </a:lnTo>
                  <a:lnTo>
                    <a:pt x="29" y="17"/>
                  </a:lnTo>
                  <a:lnTo>
                    <a:pt x="0" y="1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Freeform 90"/>
            <p:cNvSpPr>
              <a:spLocks/>
            </p:cNvSpPr>
            <p:nvPr/>
          </p:nvSpPr>
          <p:spPr bwMode="auto">
            <a:xfrm>
              <a:off x="1717" y="4028"/>
              <a:ext cx="39" cy="18"/>
            </a:xfrm>
            <a:custGeom>
              <a:avLst/>
              <a:gdLst>
                <a:gd name="T0" fmla="*/ 6 w 39"/>
                <a:gd name="T1" fmla="*/ 0 h 18"/>
                <a:gd name="T2" fmla="*/ 0 w 39"/>
                <a:gd name="T3" fmla="*/ 12 h 18"/>
                <a:gd name="T4" fmla="*/ 32 w 39"/>
                <a:gd name="T5" fmla="*/ 17 h 18"/>
                <a:gd name="T6" fmla="*/ 38 w 39"/>
                <a:gd name="T7" fmla="*/ 5 h 18"/>
                <a:gd name="T8" fmla="*/ 6 w 39"/>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8">
                  <a:moveTo>
                    <a:pt x="6" y="0"/>
                  </a:moveTo>
                  <a:lnTo>
                    <a:pt x="0" y="12"/>
                  </a:lnTo>
                  <a:lnTo>
                    <a:pt x="32" y="17"/>
                  </a:lnTo>
                  <a:lnTo>
                    <a:pt x="38" y="5"/>
                  </a:lnTo>
                  <a:lnTo>
                    <a:pt x="6"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Freeform 91"/>
            <p:cNvSpPr>
              <a:spLocks/>
            </p:cNvSpPr>
            <p:nvPr/>
          </p:nvSpPr>
          <p:spPr bwMode="auto">
            <a:xfrm>
              <a:off x="4411" y="3805"/>
              <a:ext cx="32" cy="220"/>
            </a:xfrm>
            <a:custGeom>
              <a:avLst/>
              <a:gdLst>
                <a:gd name="T0" fmla="*/ 0 w 32"/>
                <a:gd name="T1" fmla="*/ 219 h 220"/>
                <a:gd name="T2" fmla="*/ 0 w 32"/>
                <a:gd name="T3" fmla="*/ 0 h 220"/>
                <a:gd name="T4" fmla="*/ 31 w 32"/>
                <a:gd name="T5" fmla="*/ 0 h 220"/>
                <a:gd name="T6" fmla="*/ 31 w 32"/>
                <a:gd name="T7" fmla="*/ 219 h 220"/>
                <a:gd name="T8" fmla="*/ 0 w 32"/>
                <a:gd name="T9" fmla="*/ 219 h 2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20">
                  <a:moveTo>
                    <a:pt x="0" y="219"/>
                  </a:moveTo>
                  <a:lnTo>
                    <a:pt x="0" y="0"/>
                  </a:lnTo>
                  <a:lnTo>
                    <a:pt x="31" y="0"/>
                  </a:lnTo>
                  <a:lnTo>
                    <a:pt x="31" y="219"/>
                  </a:lnTo>
                  <a:lnTo>
                    <a:pt x="0" y="21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Freeform 92"/>
            <p:cNvSpPr>
              <a:spLocks/>
            </p:cNvSpPr>
            <p:nvPr/>
          </p:nvSpPr>
          <p:spPr bwMode="auto">
            <a:xfrm>
              <a:off x="4389" y="3677"/>
              <a:ext cx="55" cy="119"/>
            </a:xfrm>
            <a:custGeom>
              <a:avLst/>
              <a:gdLst>
                <a:gd name="T0" fmla="*/ 20 w 55"/>
                <a:gd name="T1" fmla="*/ 118 h 119"/>
                <a:gd name="T2" fmla="*/ 0 w 55"/>
                <a:gd name="T3" fmla="*/ 7 h 119"/>
                <a:gd name="T4" fmla="*/ 34 w 55"/>
                <a:gd name="T5" fmla="*/ 0 h 119"/>
                <a:gd name="T6" fmla="*/ 54 w 55"/>
                <a:gd name="T7" fmla="*/ 110 h 119"/>
                <a:gd name="T8" fmla="*/ 20 w 55"/>
                <a:gd name="T9" fmla="*/ 118 h 1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119">
                  <a:moveTo>
                    <a:pt x="20" y="118"/>
                  </a:moveTo>
                  <a:lnTo>
                    <a:pt x="0" y="7"/>
                  </a:lnTo>
                  <a:lnTo>
                    <a:pt x="34" y="0"/>
                  </a:lnTo>
                  <a:lnTo>
                    <a:pt x="54" y="110"/>
                  </a:lnTo>
                  <a:lnTo>
                    <a:pt x="20" y="118"/>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Freeform 93"/>
            <p:cNvSpPr>
              <a:spLocks/>
            </p:cNvSpPr>
            <p:nvPr/>
          </p:nvSpPr>
          <p:spPr bwMode="auto">
            <a:xfrm>
              <a:off x="4369" y="3566"/>
              <a:ext cx="52" cy="110"/>
            </a:xfrm>
            <a:custGeom>
              <a:avLst/>
              <a:gdLst>
                <a:gd name="T0" fmla="*/ 18 w 52"/>
                <a:gd name="T1" fmla="*/ 109 h 110"/>
                <a:gd name="T2" fmla="*/ 0 w 52"/>
                <a:gd name="T3" fmla="*/ 6 h 110"/>
                <a:gd name="T4" fmla="*/ 33 w 52"/>
                <a:gd name="T5" fmla="*/ 0 h 110"/>
                <a:gd name="T6" fmla="*/ 51 w 52"/>
                <a:gd name="T7" fmla="*/ 102 h 110"/>
                <a:gd name="T8" fmla="*/ 18 w 52"/>
                <a:gd name="T9" fmla="*/ 109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110">
                  <a:moveTo>
                    <a:pt x="18" y="109"/>
                  </a:moveTo>
                  <a:lnTo>
                    <a:pt x="0" y="6"/>
                  </a:lnTo>
                  <a:lnTo>
                    <a:pt x="33" y="0"/>
                  </a:lnTo>
                  <a:lnTo>
                    <a:pt x="51" y="102"/>
                  </a:lnTo>
                  <a:lnTo>
                    <a:pt x="18" y="10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Freeform 94"/>
            <p:cNvSpPr>
              <a:spLocks/>
            </p:cNvSpPr>
            <p:nvPr/>
          </p:nvSpPr>
          <p:spPr bwMode="auto">
            <a:xfrm>
              <a:off x="4411" y="3796"/>
              <a:ext cx="32" cy="17"/>
            </a:xfrm>
            <a:custGeom>
              <a:avLst/>
              <a:gdLst>
                <a:gd name="T0" fmla="*/ 31 w 32"/>
                <a:gd name="T1" fmla="*/ 16 h 17"/>
                <a:gd name="T2" fmla="*/ 31 w 32"/>
                <a:gd name="T3" fmla="*/ 0 h 17"/>
                <a:gd name="T4" fmla="*/ 0 w 32"/>
                <a:gd name="T5" fmla="*/ 16 h 17"/>
                <a:gd name="T6" fmla="*/ 31 w 32"/>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7">
                  <a:moveTo>
                    <a:pt x="31" y="16"/>
                  </a:moveTo>
                  <a:lnTo>
                    <a:pt x="31" y="0"/>
                  </a:lnTo>
                  <a:lnTo>
                    <a:pt x="0" y="16"/>
                  </a:lnTo>
                  <a:lnTo>
                    <a:pt x="31"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Freeform 95"/>
            <p:cNvSpPr>
              <a:spLocks/>
            </p:cNvSpPr>
            <p:nvPr/>
          </p:nvSpPr>
          <p:spPr bwMode="auto">
            <a:xfrm>
              <a:off x="4340" y="3412"/>
              <a:ext cx="62" cy="151"/>
            </a:xfrm>
            <a:custGeom>
              <a:avLst/>
              <a:gdLst>
                <a:gd name="T0" fmla="*/ 27 w 62"/>
                <a:gd name="T1" fmla="*/ 150 h 151"/>
                <a:gd name="T2" fmla="*/ 0 w 62"/>
                <a:gd name="T3" fmla="*/ 9 h 151"/>
                <a:gd name="T4" fmla="*/ 33 w 62"/>
                <a:gd name="T5" fmla="*/ 0 h 151"/>
                <a:gd name="T6" fmla="*/ 61 w 62"/>
                <a:gd name="T7" fmla="*/ 143 h 151"/>
                <a:gd name="T8" fmla="*/ 27 w 62"/>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51">
                  <a:moveTo>
                    <a:pt x="27" y="150"/>
                  </a:moveTo>
                  <a:lnTo>
                    <a:pt x="0" y="9"/>
                  </a:lnTo>
                  <a:lnTo>
                    <a:pt x="33" y="0"/>
                  </a:lnTo>
                  <a:lnTo>
                    <a:pt x="61" y="143"/>
                  </a:lnTo>
                  <a:lnTo>
                    <a:pt x="27" y="15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Freeform 96"/>
            <p:cNvSpPr>
              <a:spLocks/>
            </p:cNvSpPr>
            <p:nvPr/>
          </p:nvSpPr>
          <p:spPr bwMode="auto">
            <a:xfrm>
              <a:off x="4369" y="3565"/>
              <a:ext cx="31" cy="2"/>
            </a:xfrm>
            <a:custGeom>
              <a:avLst/>
              <a:gdLst>
                <a:gd name="T0" fmla="*/ 0 w 31"/>
                <a:gd name="T1" fmla="*/ 0 h 2"/>
                <a:gd name="T2" fmla="*/ 0 w 31"/>
                <a:gd name="T3" fmla="*/ 0 h 2"/>
                <a:gd name="T4" fmla="*/ 30 w 31"/>
                <a:gd name="T5" fmla="*/ 1 h 2"/>
                <a:gd name="T6" fmla="*/ 0 w 3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0"/>
                  </a:moveTo>
                  <a:lnTo>
                    <a:pt x="0" y="0"/>
                  </a:lnTo>
                  <a:lnTo>
                    <a:pt x="30" y="1"/>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 name="Freeform 97"/>
            <p:cNvSpPr>
              <a:spLocks/>
            </p:cNvSpPr>
            <p:nvPr/>
          </p:nvSpPr>
          <p:spPr bwMode="auto">
            <a:xfrm>
              <a:off x="4297" y="3205"/>
              <a:ext cx="76" cy="206"/>
            </a:xfrm>
            <a:custGeom>
              <a:avLst/>
              <a:gdLst>
                <a:gd name="T0" fmla="*/ 41 w 76"/>
                <a:gd name="T1" fmla="*/ 205 h 206"/>
                <a:gd name="T2" fmla="*/ 0 w 76"/>
                <a:gd name="T3" fmla="*/ 7 h 206"/>
                <a:gd name="T4" fmla="*/ 34 w 76"/>
                <a:gd name="T5" fmla="*/ 0 h 206"/>
                <a:gd name="T6" fmla="*/ 75 w 76"/>
                <a:gd name="T7" fmla="*/ 196 h 206"/>
                <a:gd name="T8" fmla="*/ 41 w 76"/>
                <a:gd name="T9" fmla="*/ 205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206">
                  <a:moveTo>
                    <a:pt x="41" y="205"/>
                  </a:moveTo>
                  <a:lnTo>
                    <a:pt x="0" y="7"/>
                  </a:lnTo>
                  <a:lnTo>
                    <a:pt x="34" y="0"/>
                  </a:lnTo>
                  <a:lnTo>
                    <a:pt x="75" y="196"/>
                  </a:lnTo>
                  <a:lnTo>
                    <a:pt x="41" y="205"/>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Freeform 98"/>
            <p:cNvSpPr>
              <a:spLocks/>
            </p:cNvSpPr>
            <p:nvPr/>
          </p:nvSpPr>
          <p:spPr bwMode="auto">
            <a:xfrm>
              <a:off x="4340" y="3412"/>
              <a:ext cx="31" cy="17"/>
            </a:xfrm>
            <a:custGeom>
              <a:avLst/>
              <a:gdLst>
                <a:gd name="T0" fmla="*/ 30 w 31"/>
                <a:gd name="T1" fmla="*/ 0 h 17"/>
                <a:gd name="T2" fmla="*/ 30 w 31"/>
                <a:gd name="T3" fmla="*/ 0 h 17"/>
                <a:gd name="T4" fmla="*/ 0 w 31"/>
                <a:gd name="T5" fmla="*/ 16 h 17"/>
                <a:gd name="T6" fmla="*/ 30 w 31"/>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7">
                  <a:moveTo>
                    <a:pt x="30" y="0"/>
                  </a:moveTo>
                  <a:lnTo>
                    <a:pt x="30" y="0"/>
                  </a:lnTo>
                  <a:lnTo>
                    <a:pt x="0" y="16"/>
                  </a:lnTo>
                  <a:lnTo>
                    <a:pt x="3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 name="Freeform 99"/>
            <p:cNvSpPr>
              <a:spLocks/>
            </p:cNvSpPr>
            <p:nvPr/>
          </p:nvSpPr>
          <p:spPr bwMode="auto">
            <a:xfrm>
              <a:off x="4283" y="3117"/>
              <a:ext cx="46" cy="87"/>
            </a:xfrm>
            <a:custGeom>
              <a:avLst/>
              <a:gdLst>
                <a:gd name="T0" fmla="*/ 13 w 46"/>
                <a:gd name="T1" fmla="*/ 86 h 87"/>
                <a:gd name="T2" fmla="*/ 0 w 46"/>
                <a:gd name="T3" fmla="*/ 6 h 87"/>
                <a:gd name="T4" fmla="*/ 33 w 46"/>
                <a:gd name="T5" fmla="*/ 0 h 87"/>
                <a:gd name="T6" fmla="*/ 45 w 46"/>
                <a:gd name="T7" fmla="*/ 80 h 87"/>
                <a:gd name="T8" fmla="*/ 13 w 46"/>
                <a:gd name="T9" fmla="*/ 86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87">
                  <a:moveTo>
                    <a:pt x="13" y="86"/>
                  </a:moveTo>
                  <a:lnTo>
                    <a:pt x="0" y="6"/>
                  </a:lnTo>
                  <a:lnTo>
                    <a:pt x="33" y="0"/>
                  </a:lnTo>
                  <a:lnTo>
                    <a:pt x="45" y="80"/>
                  </a:lnTo>
                  <a:lnTo>
                    <a:pt x="13" y="8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Freeform 100"/>
            <p:cNvSpPr>
              <a:spLocks/>
            </p:cNvSpPr>
            <p:nvPr/>
          </p:nvSpPr>
          <p:spPr bwMode="auto">
            <a:xfrm>
              <a:off x="4277" y="3028"/>
              <a:ext cx="39" cy="88"/>
            </a:xfrm>
            <a:custGeom>
              <a:avLst/>
              <a:gdLst>
                <a:gd name="T0" fmla="*/ 6 w 39"/>
                <a:gd name="T1" fmla="*/ 87 h 88"/>
                <a:gd name="T2" fmla="*/ 0 w 39"/>
                <a:gd name="T3" fmla="*/ 9 h 88"/>
                <a:gd name="T4" fmla="*/ 32 w 39"/>
                <a:gd name="T5" fmla="*/ 0 h 88"/>
                <a:gd name="T6" fmla="*/ 38 w 39"/>
                <a:gd name="T7" fmla="*/ 81 h 88"/>
                <a:gd name="T8" fmla="*/ 6 w 39"/>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88">
                  <a:moveTo>
                    <a:pt x="6" y="87"/>
                  </a:moveTo>
                  <a:lnTo>
                    <a:pt x="0" y="9"/>
                  </a:lnTo>
                  <a:lnTo>
                    <a:pt x="32" y="0"/>
                  </a:lnTo>
                  <a:lnTo>
                    <a:pt x="38" y="81"/>
                  </a:lnTo>
                  <a:lnTo>
                    <a:pt x="6" y="8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Freeform 101"/>
            <p:cNvSpPr>
              <a:spLocks/>
            </p:cNvSpPr>
            <p:nvPr/>
          </p:nvSpPr>
          <p:spPr bwMode="auto">
            <a:xfrm>
              <a:off x="4297" y="3204"/>
              <a:ext cx="31" cy="2"/>
            </a:xfrm>
            <a:custGeom>
              <a:avLst/>
              <a:gdLst>
                <a:gd name="T0" fmla="*/ 0 w 31"/>
                <a:gd name="T1" fmla="*/ 0 h 2"/>
                <a:gd name="T2" fmla="*/ 0 w 31"/>
                <a:gd name="T3" fmla="*/ 0 h 2"/>
                <a:gd name="T4" fmla="*/ 30 w 31"/>
                <a:gd name="T5" fmla="*/ 1 h 2"/>
                <a:gd name="T6" fmla="*/ 0 w 3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0"/>
                  </a:moveTo>
                  <a:lnTo>
                    <a:pt x="0" y="0"/>
                  </a:lnTo>
                  <a:lnTo>
                    <a:pt x="30" y="1"/>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Freeform 102"/>
            <p:cNvSpPr>
              <a:spLocks/>
            </p:cNvSpPr>
            <p:nvPr/>
          </p:nvSpPr>
          <p:spPr bwMode="auto">
            <a:xfrm>
              <a:off x="4277" y="2932"/>
              <a:ext cx="39" cy="97"/>
            </a:xfrm>
            <a:custGeom>
              <a:avLst/>
              <a:gdLst>
                <a:gd name="T0" fmla="*/ 0 w 39"/>
                <a:gd name="T1" fmla="*/ 96 h 97"/>
                <a:gd name="T2" fmla="*/ 6 w 39"/>
                <a:gd name="T3" fmla="*/ 0 h 97"/>
                <a:gd name="T4" fmla="*/ 38 w 39"/>
                <a:gd name="T5" fmla="*/ 9 h 97"/>
                <a:gd name="T6" fmla="*/ 32 w 39"/>
                <a:gd name="T7" fmla="*/ 96 h 97"/>
                <a:gd name="T8" fmla="*/ 0 w 39"/>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97">
                  <a:moveTo>
                    <a:pt x="0" y="96"/>
                  </a:moveTo>
                  <a:lnTo>
                    <a:pt x="6" y="0"/>
                  </a:lnTo>
                  <a:lnTo>
                    <a:pt x="38" y="9"/>
                  </a:lnTo>
                  <a:lnTo>
                    <a:pt x="32" y="96"/>
                  </a:lnTo>
                  <a:lnTo>
                    <a:pt x="0" y="9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Freeform 103"/>
            <p:cNvSpPr>
              <a:spLocks/>
            </p:cNvSpPr>
            <p:nvPr/>
          </p:nvSpPr>
          <p:spPr bwMode="auto">
            <a:xfrm>
              <a:off x="4283" y="2829"/>
              <a:ext cx="46" cy="104"/>
            </a:xfrm>
            <a:custGeom>
              <a:avLst/>
              <a:gdLst>
                <a:gd name="T0" fmla="*/ 0 w 46"/>
                <a:gd name="T1" fmla="*/ 94 h 104"/>
                <a:gd name="T2" fmla="*/ 13 w 46"/>
                <a:gd name="T3" fmla="*/ 0 h 104"/>
                <a:gd name="T4" fmla="*/ 45 w 46"/>
                <a:gd name="T5" fmla="*/ 6 h 104"/>
                <a:gd name="T6" fmla="*/ 33 w 46"/>
                <a:gd name="T7" fmla="*/ 103 h 104"/>
                <a:gd name="T8" fmla="*/ 0 w 46"/>
                <a:gd name="T9" fmla="*/ 94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04">
                  <a:moveTo>
                    <a:pt x="0" y="94"/>
                  </a:moveTo>
                  <a:lnTo>
                    <a:pt x="13" y="0"/>
                  </a:lnTo>
                  <a:lnTo>
                    <a:pt x="45" y="6"/>
                  </a:lnTo>
                  <a:lnTo>
                    <a:pt x="33" y="103"/>
                  </a:lnTo>
                  <a:lnTo>
                    <a:pt x="0" y="94"/>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Freeform 104"/>
            <p:cNvSpPr>
              <a:spLocks/>
            </p:cNvSpPr>
            <p:nvPr/>
          </p:nvSpPr>
          <p:spPr bwMode="auto">
            <a:xfrm>
              <a:off x="4277" y="3028"/>
              <a:ext cx="30" cy="17"/>
            </a:xfrm>
            <a:custGeom>
              <a:avLst/>
              <a:gdLst>
                <a:gd name="T0" fmla="*/ 0 w 30"/>
                <a:gd name="T1" fmla="*/ 16 h 17"/>
                <a:gd name="T2" fmla="*/ 0 w 30"/>
                <a:gd name="T3" fmla="*/ 16 h 17"/>
                <a:gd name="T4" fmla="*/ 29 w 30"/>
                <a:gd name="T5" fmla="*/ 0 h 17"/>
                <a:gd name="T6" fmla="*/ 29 w 30"/>
                <a:gd name="T7" fmla="*/ 16 h 17"/>
                <a:gd name="T8" fmla="*/ 0 w 30"/>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16"/>
                  </a:moveTo>
                  <a:lnTo>
                    <a:pt x="0" y="16"/>
                  </a:lnTo>
                  <a:lnTo>
                    <a:pt x="29" y="0"/>
                  </a:lnTo>
                  <a:lnTo>
                    <a:pt x="29" y="16"/>
                  </a:lnTo>
                  <a:lnTo>
                    <a:pt x="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Freeform 105"/>
            <p:cNvSpPr>
              <a:spLocks/>
            </p:cNvSpPr>
            <p:nvPr/>
          </p:nvSpPr>
          <p:spPr bwMode="auto">
            <a:xfrm>
              <a:off x="4297" y="2740"/>
              <a:ext cx="45" cy="88"/>
            </a:xfrm>
            <a:custGeom>
              <a:avLst/>
              <a:gdLst>
                <a:gd name="T0" fmla="*/ 0 w 45"/>
                <a:gd name="T1" fmla="*/ 81 h 88"/>
                <a:gd name="T2" fmla="*/ 14 w 45"/>
                <a:gd name="T3" fmla="*/ 0 h 88"/>
                <a:gd name="T4" fmla="*/ 44 w 45"/>
                <a:gd name="T5" fmla="*/ 9 h 88"/>
                <a:gd name="T6" fmla="*/ 32 w 45"/>
                <a:gd name="T7" fmla="*/ 87 h 88"/>
                <a:gd name="T8" fmla="*/ 0 w 45"/>
                <a:gd name="T9" fmla="*/ 81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8">
                  <a:moveTo>
                    <a:pt x="0" y="81"/>
                  </a:moveTo>
                  <a:lnTo>
                    <a:pt x="14" y="0"/>
                  </a:lnTo>
                  <a:lnTo>
                    <a:pt x="44" y="9"/>
                  </a:lnTo>
                  <a:lnTo>
                    <a:pt x="32" y="87"/>
                  </a:lnTo>
                  <a:lnTo>
                    <a:pt x="0" y="8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Freeform 106"/>
            <p:cNvSpPr>
              <a:spLocks/>
            </p:cNvSpPr>
            <p:nvPr/>
          </p:nvSpPr>
          <p:spPr bwMode="auto">
            <a:xfrm>
              <a:off x="4313" y="2654"/>
              <a:ext cx="38" cy="88"/>
            </a:xfrm>
            <a:custGeom>
              <a:avLst/>
              <a:gdLst>
                <a:gd name="T0" fmla="*/ 0 w 38"/>
                <a:gd name="T1" fmla="*/ 78 h 88"/>
                <a:gd name="T2" fmla="*/ 6 w 38"/>
                <a:gd name="T3" fmla="*/ 0 h 88"/>
                <a:gd name="T4" fmla="*/ 37 w 38"/>
                <a:gd name="T5" fmla="*/ 7 h 88"/>
                <a:gd name="T6" fmla="*/ 29 w 38"/>
                <a:gd name="T7" fmla="*/ 87 h 88"/>
                <a:gd name="T8" fmla="*/ 0 w 38"/>
                <a:gd name="T9" fmla="*/ 78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88">
                  <a:moveTo>
                    <a:pt x="0" y="78"/>
                  </a:moveTo>
                  <a:lnTo>
                    <a:pt x="6" y="0"/>
                  </a:lnTo>
                  <a:lnTo>
                    <a:pt x="37" y="7"/>
                  </a:lnTo>
                  <a:lnTo>
                    <a:pt x="29" y="87"/>
                  </a:lnTo>
                  <a:lnTo>
                    <a:pt x="0" y="78"/>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107"/>
            <p:cNvSpPr>
              <a:spLocks/>
            </p:cNvSpPr>
            <p:nvPr/>
          </p:nvSpPr>
          <p:spPr bwMode="auto">
            <a:xfrm>
              <a:off x="4297" y="2828"/>
              <a:ext cx="31" cy="2"/>
            </a:xfrm>
            <a:custGeom>
              <a:avLst/>
              <a:gdLst>
                <a:gd name="T0" fmla="*/ 0 w 31"/>
                <a:gd name="T1" fmla="*/ 1 h 2"/>
                <a:gd name="T2" fmla="*/ 0 w 31"/>
                <a:gd name="T3" fmla="*/ 1 h 2"/>
                <a:gd name="T4" fmla="*/ 30 w 31"/>
                <a:gd name="T5" fmla="*/ 0 h 2"/>
                <a:gd name="T6" fmla="*/ 0 w 31"/>
                <a:gd name="T7" fmla="*/ 1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2">
                  <a:moveTo>
                    <a:pt x="0" y="1"/>
                  </a:moveTo>
                  <a:lnTo>
                    <a:pt x="0" y="1"/>
                  </a:lnTo>
                  <a:lnTo>
                    <a:pt x="30" y="0"/>
                  </a:lnTo>
                  <a:lnTo>
                    <a:pt x="0" y="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Freeform 108"/>
            <p:cNvSpPr>
              <a:spLocks/>
            </p:cNvSpPr>
            <p:nvPr/>
          </p:nvSpPr>
          <p:spPr bwMode="auto">
            <a:xfrm>
              <a:off x="4313" y="2566"/>
              <a:ext cx="38" cy="80"/>
            </a:xfrm>
            <a:custGeom>
              <a:avLst/>
              <a:gdLst>
                <a:gd name="T0" fmla="*/ 6 w 38"/>
                <a:gd name="T1" fmla="*/ 79 h 80"/>
                <a:gd name="T2" fmla="*/ 0 w 38"/>
                <a:gd name="T3" fmla="*/ 6 h 80"/>
                <a:gd name="T4" fmla="*/ 29 w 38"/>
                <a:gd name="T5" fmla="*/ 0 h 80"/>
                <a:gd name="T6" fmla="*/ 37 w 38"/>
                <a:gd name="T7" fmla="*/ 70 h 80"/>
                <a:gd name="T8" fmla="*/ 6 w 38"/>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80">
                  <a:moveTo>
                    <a:pt x="6" y="79"/>
                  </a:moveTo>
                  <a:lnTo>
                    <a:pt x="0" y="6"/>
                  </a:lnTo>
                  <a:lnTo>
                    <a:pt x="29" y="0"/>
                  </a:lnTo>
                  <a:lnTo>
                    <a:pt x="37" y="70"/>
                  </a:lnTo>
                  <a:lnTo>
                    <a:pt x="6" y="7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 name="Freeform 109"/>
            <p:cNvSpPr>
              <a:spLocks/>
            </p:cNvSpPr>
            <p:nvPr/>
          </p:nvSpPr>
          <p:spPr bwMode="auto">
            <a:xfrm>
              <a:off x="4297" y="2485"/>
              <a:ext cx="45" cy="80"/>
            </a:xfrm>
            <a:custGeom>
              <a:avLst/>
              <a:gdLst>
                <a:gd name="T0" fmla="*/ 14 w 45"/>
                <a:gd name="T1" fmla="*/ 79 h 80"/>
                <a:gd name="T2" fmla="*/ 0 w 45"/>
                <a:gd name="T3" fmla="*/ 7 h 80"/>
                <a:gd name="T4" fmla="*/ 32 w 45"/>
                <a:gd name="T5" fmla="*/ 0 h 80"/>
                <a:gd name="T6" fmla="*/ 44 w 45"/>
                <a:gd name="T7" fmla="*/ 73 h 80"/>
                <a:gd name="T8" fmla="*/ 14 w 45"/>
                <a:gd name="T9" fmla="*/ 79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0">
                  <a:moveTo>
                    <a:pt x="14" y="79"/>
                  </a:moveTo>
                  <a:lnTo>
                    <a:pt x="0" y="7"/>
                  </a:lnTo>
                  <a:lnTo>
                    <a:pt x="32" y="0"/>
                  </a:lnTo>
                  <a:lnTo>
                    <a:pt x="44" y="73"/>
                  </a:lnTo>
                  <a:lnTo>
                    <a:pt x="14" y="7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Freeform 110"/>
            <p:cNvSpPr>
              <a:spLocks/>
            </p:cNvSpPr>
            <p:nvPr/>
          </p:nvSpPr>
          <p:spPr bwMode="auto">
            <a:xfrm>
              <a:off x="4355" y="2644"/>
              <a:ext cx="1" cy="17"/>
            </a:xfrm>
            <a:custGeom>
              <a:avLst/>
              <a:gdLst>
                <a:gd name="T0" fmla="*/ 0 w 1"/>
                <a:gd name="T1" fmla="*/ 16 h 17"/>
                <a:gd name="T2" fmla="*/ 0 w 1"/>
                <a:gd name="T3" fmla="*/ 0 h 17"/>
                <a:gd name="T4" fmla="*/ 0 w 1"/>
                <a:gd name="T5" fmla="*/ 9 h 17"/>
                <a:gd name="T6" fmla="*/ 0 w 1"/>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7">
                  <a:moveTo>
                    <a:pt x="0" y="16"/>
                  </a:moveTo>
                  <a:lnTo>
                    <a:pt x="0" y="0"/>
                  </a:lnTo>
                  <a:lnTo>
                    <a:pt x="0" y="9"/>
                  </a:lnTo>
                  <a:lnTo>
                    <a:pt x="0"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Freeform 111"/>
            <p:cNvSpPr>
              <a:spLocks/>
            </p:cNvSpPr>
            <p:nvPr/>
          </p:nvSpPr>
          <p:spPr bwMode="auto">
            <a:xfrm>
              <a:off x="4320" y="2644"/>
              <a:ext cx="30" cy="17"/>
            </a:xfrm>
            <a:custGeom>
              <a:avLst/>
              <a:gdLst>
                <a:gd name="T0" fmla="*/ 29 w 30"/>
                <a:gd name="T1" fmla="*/ 16 h 17"/>
                <a:gd name="T2" fmla="*/ 29 w 30"/>
                <a:gd name="T3" fmla="*/ 0 h 17"/>
                <a:gd name="T4" fmla="*/ 0 w 30"/>
                <a:gd name="T5" fmla="*/ 9 h 17"/>
                <a:gd name="T6" fmla="*/ 29 w 30"/>
                <a:gd name="T7" fmla="*/ 16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7">
                  <a:moveTo>
                    <a:pt x="29" y="16"/>
                  </a:moveTo>
                  <a:lnTo>
                    <a:pt x="29" y="0"/>
                  </a:lnTo>
                  <a:lnTo>
                    <a:pt x="0" y="9"/>
                  </a:lnTo>
                  <a:lnTo>
                    <a:pt x="29" y="1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Freeform 112"/>
            <p:cNvSpPr>
              <a:spLocks/>
            </p:cNvSpPr>
            <p:nvPr/>
          </p:nvSpPr>
          <p:spPr bwMode="auto">
            <a:xfrm>
              <a:off x="4277" y="2397"/>
              <a:ext cx="52" cy="88"/>
            </a:xfrm>
            <a:custGeom>
              <a:avLst/>
              <a:gdLst>
                <a:gd name="T0" fmla="*/ 19 w 52"/>
                <a:gd name="T1" fmla="*/ 87 h 88"/>
                <a:gd name="T2" fmla="*/ 0 w 52"/>
                <a:gd name="T3" fmla="*/ 7 h 88"/>
                <a:gd name="T4" fmla="*/ 32 w 52"/>
                <a:gd name="T5" fmla="*/ 0 h 88"/>
                <a:gd name="T6" fmla="*/ 51 w 52"/>
                <a:gd name="T7" fmla="*/ 80 h 88"/>
                <a:gd name="T8" fmla="*/ 19 w 52"/>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88">
                  <a:moveTo>
                    <a:pt x="19" y="87"/>
                  </a:moveTo>
                  <a:lnTo>
                    <a:pt x="0" y="7"/>
                  </a:lnTo>
                  <a:lnTo>
                    <a:pt x="32" y="0"/>
                  </a:lnTo>
                  <a:lnTo>
                    <a:pt x="51" y="80"/>
                  </a:lnTo>
                  <a:lnTo>
                    <a:pt x="19" y="8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Freeform 113"/>
            <p:cNvSpPr>
              <a:spLocks/>
            </p:cNvSpPr>
            <p:nvPr/>
          </p:nvSpPr>
          <p:spPr bwMode="auto">
            <a:xfrm>
              <a:off x="4277" y="2309"/>
              <a:ext cx="30" cy="88"/>
            </a:xfrm>
            <a:custGeom>
              <a:avLst/>
              <a:gdLst>
                <a:gd name="T0" fmla="*/ 0 w 30"/>
                <a:gd name="T1" fmla="*/ 87 h 88"/>
                <a:gd name="T2" fmla="*/ 0 w 30"/>
                <a:gd name="T3" fmla="*/ 8 h 88"/>
                <a:gd name="T4" fmla="*/ 29 w 30"/>
                <a:gd name="T5" fmla="*/ 0 h 88"/>
                <a:gd name="T6" fmla="*/ 29 w 30"/>
                <a:gd name="T7" fmla="*/ 80 h 88"/>
                <a:gd name="T8" fmla="*/ 0 w 30"/>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8">
                  <a:moveTo>
                    <a:pt x="0" y="87"/>
                  </a:moveTo>
                  <a:lnTo>
                    <a:pt x="0" y="8"/>
                  </a:lnTo>
                  <a:lnTo>
                    <a:pt x="29" y="0"/>
                  </a:lnTo>
                  <a:lnTo>
                    <a:pt x="29" y="80"/>
                  </a:lnTo>
                  <a:lnTo>
                    <a:pt x="0" y="8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 name="Freeform 114"/>
            <p:cNvSpPr>
              <a:spLocks/>
            </p:cNvSpPr>
            <p:nvPr/>
          </p:nvSpPr>
          <p:spPr bwMode="auto">
            <a:xfrm>
              <a:off x="4297" y="2485"/>
              <a:ext cx="31" cy="1"/>
            </a:xfrm>
            <a:custGeom>
              <a:avLst/>
              <a:gdLst>
                <a:gd name="T0" fmla="*/ 30 w 31"/>
                <a:gd name="T1" fmla="*/ 0 h 1"/>
                <a:gd name="T2" fmla="*/ 30 w 31"/>
                <a:gd name="T3" fmla="*/ 0 h 1"/>
                <a:gd name="T4" fmla="*/ 0 w 31"/>
                <a:gd name="T5" fmla="*/ 0 h 1"/>
                <a:gd name="T6" fmla="*/ 30 w 3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
                  <a:moveTo>
                    <a:pt x="30" y="0"/>
                  </a:moveTo>
                  <a:lnTo>
                    <a:pt x="30" y="0"/>
                  </a:lnTo>
                  <a:lnTo>
                    <a:pt x="0" y="0"/>
                  </a:lnTo>
                  <a:lnTo>
                    <a:pt x="3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 name="Freeform 115"/>
            <p:cNvSpPr>
              <a:spLocks/>
            </p:cNvSpPr>
            <p:nvPr/>
          </p:nvSpPr>
          <p:spPr bwMode="auto">
            <a:xfrm>
              <a:off x="4277" y="2238"/>
              <a:ext cx="52" cy="80"/>
            </a:xfrm>
            <a:custGeom>
              <a:avLst/>
              <a:gdLst>
                <a:gd name="T0" fmla="*/ 0 w 52"/>
                <a:gd name="T1" fmla="*/ 72 h 80"/>
                <a:gd name="T2" fmla="*/ 19 w 52"/>
                <a:gd name="T3" fmla="*/ 0 h 80"/>
                <a:gd name="T4" fmla="*/ 51 w 52"/>
                <a:gd name="T5" fmla="*/ 6 h 80"/>
                <a:gd name="T6" fmla="*/ 32 w 52"/>
                <a:gd name="T7" fmla="*/ 79 h 80"/>
                <a:gd name="T8" fmla="*/ 0 w 52"/>
                <a:gd name="T9" fmla="*/ 72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80">
                  <a:moveTo>
                    <a:pt x="0" y="72"/>
                  </a:moveTo>
                  <a:lnTo>
                    <a:pt x="19" y="0"/>
                  </a:lnTo>
                  <a:lnTo>
                    <a:pt x="51" y="6"/>
                  </a:lnTo>
                  <a:lnTo>
                    <a:pt x="32" y="79"/>
                  </a:lnTo>
                  <a:lnTo>
                    <a:pt x="0" y="7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Freeform 116"/>
            <p:cNvSpPr>
              <a:spLocks/>
            </p:cNvSpPr>
            <p:nvPr/>
          </p:nvSpPr>
          <p:spPr bwMode="auto">
            <a:xfrm>
              <a:off x="4277" y="2309"/>
              <a:ext cx="30" cy="17"/>
            </a:xfrm>
            <a:custGeom>
              <a:avLst/>
              <a:gdLst>
                <a:gd name="T0" fmla="*/ 0 w 30"/>
                <a:gd name="T1" fmla="*/ 8 h 17"/>
                <a:gd name="T2" fmla="*/ 0 w 30"/>
                <a:gd name="T3" fmla="*/ 8 h 17"/>
                <a:gd name="T4" fmla="*/ 29 w 30"/>
                <a:gd name="T5" fmla="*/ 0 h 17"/>
                <a:gd name="T6" fmla="*/ 29 w 30"/>
                <a:gd name="T7" fmla="*/ 16 h 17"/>
                <a:gd name="T8" fmla="*/ 0 w 30"/>
                <a:gd name="T9" fmla="*/ 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7">
                  <a:moveTo>
                    <a:pt x="0" y="8"/>
                  </a:moveTo>
                  <a:lnTo>
                    <a:pt x="0" y="8"/>
                  </a:lnTo>
                  <a:lnTo>
                    <a:pt x="29" y="0"/>
                  </a:lnTo>
                  <a:lnTo>
                    <a:pt x="29" y="16"/>
                  </a:lnTo>
                  <a:lnTo>
                    <a:pt x="0" y="8"/>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Freeform 117"/>
            <p:cNvSpPr>
              <a:spLocks/>
            </p:cNvSpPr>
            <p:nvPr/>
          </p:nvSpPr>
          <p:spPr bwMode="auto">
            <a:xfrm>
              <a:off x="4297" y="2213"/>
              <a:ext cx="39" cy="25"/>
            </a:xfrm>
            <a:custGeom>
              <a:avLst/>
              <a:gdLst>
                <a:gd name="T0" fmla="*/ 0 w 39"/>
                <a:gd name="T1" fmla="*/ 19 h 25"/>
                <a:gd name="T2" fmla="*/ 6 w 39"/>
                <a:gd name="T3" fmla="*/ 0 h 25"/>
                <a:gd name="T4" fmla="*/ 38 w 39"/>
                <a:gd name="T5" fmla="*/ 7 h 25"/>
                <a:gd name="T6" fmla="*/ 32 w 39"/>
                <a:gd name="T7" fmla="*/ 24 h 25"/>
                <a:gd name="T8" fmla="*/ 0 w 39"/>
                <a:gd name="T9" fmla="*/ 19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25">
                  <a:moveTo>
                    <a:pt x="0" y="19"/>
                  </a:moveTo>
                  <a:lnTo>
                    <a:pt x="6" y="0"/>
                  </a:lnTo>
                  <a:lnTo>
                    <a:pt x="38" y="7"/>
                  </a:lnTo>
                  <a:lnTo>
                    <a:pt x="32" y="24"/>
                  </a:lnTo>
                  <a:lnTo>
                    <a:pt x="0" y="1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Freeform 118"/>
            <p:cNvSpPr>
              <a:spLocks/>
            </p:cNvSpPr>
            <p:nvPr/>
          </p:nvSpPr>
          <p:spPr bwMode="auto">
            <a:xfrm>
              <a:off x="4411" y="4036"/>
              <a:ext cx="32" cy="17"/>
            </a:xfrm>
            <a:custGeom>
              <a:avLst/>
              <a:gdLst>
                <a:gd name="T0" fmla="*/ 0 w 32"/>
                <a:gd name="T1" fmla="*/ 0 h 17"/>
                <a:gd name="T2" fmla="*/ 0 w 32"/>
                <a:gd name="T3" fmla="*/ 16 h 17"/>
                <a:gd name="T4" fmla="*/ 31 w 32"/>
                <a:gd name="T5" fmla="*/ 16 h 17"/>
                <a:gd name="T6" fmla="*/ 31 w 32"/>
                <a:gd name="T7" fmla="*/ 0 h 17"/>
                <a:gd name="T8" fmla="*/ 0 w 32"/>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7">
                  <a:moveTo>
                    <a:pt x="0" y="0"/>
                  </a:moveTo>
                  <a:lnTo>
                    <a:pt x="0" y="16"/>
                  </a:lnTo>
                  <a:lnTo>
                    <a:pt x="31" y="16"/>
                  </a:lnTo>
                  <a:lnTo>
                    <a:pt x="31" y="0"/>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Freeform 119"/>
            <p:cNvSpPr>
              <a:spLocks/>
            </p:cNvSpPr>
            <p:nvPr/>
          </p:nvSpPr>
          <p:spPr bwMode="auto">
            <a:xfrm>
              <a:off x="1760" y="2884"/>
              <a:ext cx="142" cy="65"/>
            </a:xfrm>
            <a:custGeom>
              <a:avLst/>
              <a:gdLst>
                <a:gd name="T0" fmla="*/ 7 w 142"/>
                <a:gd name="T1" fmla="*/ 0 h 65"/>
                <a:gd name="T2" fmla="*/ 141 w 142"/>
                <a:gd name="T3" fmla="*/ 29 h 65"/>
                <a:gd name="T4" fmla="*/ 134 w 142"/>
                <a:gd name="T5" fmla="*/ 64 h 65"/>
                <a:gd name="T6" fmla="*/ 0 w 142"/>
                <a:gd name="T7" fmla="*/ 36 h 65"/>
                <a:gd name="T8" fmla="*/ 7 w 142"/>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 h="65">
                  <a:moveTo>
                    <a:pt x="7" y="0"/>
                  </a:moveTo>
                  <a:lnTo>
                    <a:pt x="141" y="29"/>
                  </a:lnTo>
                  <a:lnTo>
                    <a:pt x="134" y="64"/>
                  </a:lnTo>
                  <a:lnTo>
                    <a:pt x="0" y="36"/>
                  </a:lnTo>
                  <a:lnTo>
                    <a:pt x="7"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Freeform 120"/>
            <p:cNvSpPr>
              <a:spLocks/>
            </p:cNvSpPr>
            <p:nvPr/>
          </p:nvSpPr>
          <p:spPr bwMode="auto">
            <a:xfrm>
              <a:off x="1895" y="2917"/>
              <a:ext cx="141" cy="65"/>
            </a:xfrm>
            <a:custGeom>
              <a:avLst/>
              <a:gdLst>
                <a:gd name="T0" fmla="*/ 7 w 141"/>
                <a:gd name="T1" fmla="*/ 0 h 65"/>
                <a:gd name="T2" fmla="*/ 140 w 141"/>
                <a:gd name="T3" fmla="*/ 29 h 65"/>
                <a:gd name="T4" fmla="*/ 134 w 141"/>
                <a:gd name="T5" fmla="*/ 64 h 65"/>
                <a:gd name="T6" fmla="*/ 0 w 141"/>
                <a:gd name="T7" fmla="*/ 35 h 65"/>
                <a:gd name="T8" fmla="*/ 7 w 141"/>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65">
                  <a:moveTo>
                    <a:pt x="7" y="0"/>
                  </a:moveTo>
                  <a:lnTo>
                    <a:pt x="140" y="29"/>
                  </a:lnTo>
                  <a:lnTo>
                    <a:pt x="134" y="64"/>
                  </a:lnTo>
                  <a:lnTo>
                    <a:pt x="0" y="35"/>
                  </a:lnTo>
                  <a:lnTo>
                    <a:pt x="7"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Freeform 121"/>
            <p:cNvSpPr>
              <a:spLocks/>
            </p:cNvSpPr>
            <p:nvPr/>
          </p:nvSpPr>
          <p:spPr bwMode="auto">
            <a:xfrm>
              <a:off x="2030" y="2950"/>
              <a:ext cx="306" cy="88"/>
            </a:xfrm>
            <a:custGeom>
              <a:avLst/>
              <a:gdLst>
                <a:gd name="T0" fmla="*/ 6 w 306"/>
                <a:gd name="T1" fmla="*/ 0 h 88"/>
                <a:gd name="T2" fmla="*/ 305 w 306"/>
                <a:gd name="T3" fmla="*/ 50 h 88"/>
                <a:gd name="T4" fmla="*/ 299 w 306"/>
                <a:gd name="T5" fmla="*/ 87 h 88"/>
                <a:gd name="T6" fmla="*/ 0 w 306"/>
                <a:gd name="T7" fmla="*/ 36 h 88"/>
                <a:gd name="T8" fmla="*/ 6 w 306"/>
                <a:gd name="T9" fmla="*/ 0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88">
                  <a:moveTo>
                    <a:pt x="6" y="0"/>
                  </a:moveTo>
                  <a:lnTo>
                    <a:pt x="305" y="50"/>
                  </a:lnTo>
                  <a:lnTo>
                    <a:pt x="299" y="87"/>
                  </a:lnTo>
                  <a:lnTo>
                    <a:pt x="0" y="36"/>
                  </a:lnTo>
                  <a:lnTo>
                    <a:pt x="6"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Freeform 122"/>
            <p:cNvSpPr>
              <a:spLocks/>
            </p:cNvSpPr>
            <p:nvPr/>
          </p:nvSpPr>
          <p:spPr bwMode="auto">
            <a:xfrm>
              <a:off x="2029" y="2950"/>
              <a:ext cx="2" cy="32"/>
            </a:xfrm>
            <a:custGeom>
              <a:avLst/>
              <a:gdLst>
                <a:gd name="T0" fmla="*/ 1 w 2"/>
                <a:gd name="T1" fmla="*/ 31 h 32"/>
                <a:gd name="T2" fmla="*/ 1 w 2"/>
                <a:gd name="T3" fmla="*/ 31 h 32"/>
                <a:gd name="T4" fmla="*/ 0 w 2"/>
                <a:gd name="T5" fmla="*/ 0 h 32"/>
                <a:gd name="T6" fmla="*/ 1 w 2"/>
                <a:gd name="T7" fmla="*/ 31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2">
                  <a:moveTo>
                    <a:pt x="1" y="31"/>
                  </a:moveTo>
                  <a:lnTo>
                    <a:pt x="1" y="31"/>
                  </a:lnTo>
                  <a:lnTo>
                    <a:pt x="0" y="0"/>
                  </a:lnTo>
                  <a:lnTo>
                    <a:pt x="1" y="3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Freeform 123"/>
            <p:cNvSpPr>
              <a:spLocks/>
            </p:cNvSpPr>
            <p:nvPr/>
          </p:nvSpPr>
          <p:spPr bwMode="auto">
            <a:xfrm>
              <a:off x="2328" y="3005"/>
              <a:ext cx="344" cy="63"/>
            </a:xfrm>
            <a:custGeom>
              <a:avLst/>
              <a:gdLst>
                <a:gd name="T0" fmla="*/ 0 w 344"/>
                <a:gd name="T1" fmla="*/ 0 h 63"/>
                <a:gd name="T2" fmla="*/ 343 w 344"/>
                <a:gd name="T3" fmla="*/ 29 h 63"/>
                <a:gd name="T4" fmla="*/ 343 w 344"/>
                <a:gd name="T5" fmla="*/ 62 h 63"/>
                <a:gd name="T6" fmla="*/ 0 w 344"/>
                <a:gd name="T7" fmla="*/ 36 h 63"/>
                <a:gd name="T8" fmla="*/ 0 w 344"/>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4" h="63">
                  <a:moveTo>
                    <a:pt x="0" y="0"/>
                  </a:moveTo>
                  <a:lnTo>
                    <a:pt x="343" y="29"/>
                  </a:lnTo>
                  <a:lnTo>
                    <a:pt x="343" y="62"/>
                  </a:lnTo>
                  <a:lnTo>
                    <a:pt x="0" y="36"/>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Freeform 124"/>
            <p:cNvSpPr>
              <a:spLocks/>
            </p:cNvSpPr>
            <p:nvPr/>
          </p:nvSpPr>
          <p:spPr bwMode="auto">
            <a:xfrm>
              <a:off x="2321" y="3005"/>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Freeform 125"/>
            <p:cNvSpPr>
              <a:spLocks/>
            </p:cNvSpPr>
            <p:nvPr/>
          </p:nvSpPr>
          <p:spPr bwMode="auto">
            <a:xfrm>
              <a:off x="2663" y="3038"/>
              <a:ext cx="268" cy="40"/>
            </a:xfrm>
            <a:custGeom>
              <a:avLst/>
              <a:gdLst>
                <a:gd name="T0" fmla="*/ 0 w 268"/>
                <a:gd name="T1" fmla="*/ 0 h 40"/>
                <a:gd name="T2" fmla="*/ 267 w 268"/>
                <a:gd name="T3" fmla="*/ 7 h 40"/>
                <a:gd name="T4" fmla="*/ 267 w 268"/>
                <a:gd name="T5" fmla="*/ 39 h 40"/>
                <a:gd name="T6" fmla="*/ 0 w 268"/>
                <a:gd name="T7" fmla="*/ 31 h 40"/>
                <a:gd name="T8" fmla="*/ 0 w 268"/>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40">
                  <a:moveTo>
                    <a:pt x="0" y="0"/>
                  </a:moveTo>
                  <a:lnTo>
                    <a:pt x="267" y="7"/>
                  </a:lnTo>
                  <a:lnTo>
                    <a:pt x="267" y="39"/>
                  </a:lnTo>
                  <a:lnTo>
                    <a:pt x="0" y="31"/>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Freeform 126"/>
            <p:cNvSpPr>
              <a:spLocks/>
            </p:cNvSpPr>
            <p:nvPr/>
          </p:nvSpPr>
          <p:spPr bwMode="auto">
            <a:xfrm>
              <a:off x="2925" y="3038"/>
              <a:ext cx="269" cy="40"/>
            </a:xfrm>
            <a:custGeom>
              <a:avLst/>
              <a:gdLst>
                <a:gd name="T0" fmla="*/ 0 w 269"/>
                <a:gd name="T1" fmla="*/ 7 h 40"/>
                <a:gd name="T2" fmla="*/ 268 w 269"/>
                <a:gd name="T3" fmla="*/ 0 h 40"/>
                <a:gd name="T4" fmla="*/ 268 w 269"/>
                <a:gd name="T5" fmla="*/ 31 h 40"/>
                <a:gd name="T6" fmla="*/ 0 w 269"/>
                <a:gd name="T7" fmla="*/ 39 h 40"/>
                <a:gd name="T8" fmla="*/ 0 w 269"/>
                <a:gd name="T9" fmla="*/ 7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 h="40">
                  <a:moveTo>
                    <a:pt x="0" y="7"/>
                  </a:moveTo>
                  <a:lnTo>
                    <a:pt x="268" y="0"/>
                  </a:lnTo>
                  <a:lnTo>
                    <a:pt x="268" y="31"/>
                  </a:lnTo>
                  <a:lnTo>
                    <a:pt x="0" y="39"/>
                  </a:lnTo>
                  <a:lnTo>
                    <a:pt x="0" y="7"/>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Freeform 127"/>
            <p:cNvSpPr>
              <a:spLocks/>
            </p:cNvSpPr>
            <p:nvPr/>
          </p:nvSpPr>
          <p:spPr bwMode="auto">
            <a:xfrm>
              <a:off x="2663" y="3038"/>
              <a:ext cx="1" cy="30"/>
            </a:xfrm>
            <a:custGeom>
              <a:avLst/>
              <a:gdLst>
                <a:gd name="T0" fmla="*/ 0 w 1"/>
                <a:gd name="T1" fmla="*/ 29 h 30"/>
                <a:gd name="T2" fmla="*/ 0 w 1"/>
                <a:gd name="T3" fmla="*/ 29 h 30"/>
                <a:gd name="T4" fmla="*/ 0 w 1"/>
                <a:gd name="T5" fmla="*/ 0 h 30"/>
                <a:gd name="T6" fmla="*/ 0 w 1"/>
                <a:gd name="T7" fmla="*/ 29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0">
                  <a:moveTo>
                    <a:pt x="0" y="29"/>
                  </a:moveTo>
                  <a:lnTo>
                    <a:pt x="0" y="29"/>
                  </a:lnTo>
                  <a:lnTo>
                    <a:pt x="0" y="0"/>
                  </a:lnTo>
                  <a:lnTo>
                    <a:pt x="0" y="2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 name="Freeform 128"/>
            <p:cNvSpPr>
              <a:spLocks/>
            </p:cNvSpPr>
            <p:nvPr/>
          </p:nvSpPr>
          <p:spPr bwMode="auto">
            <a:xfrm>
              <a:off x="3188" y="3005"/>
              <a:ext cx="330" cy="63"/>
            </a:xfrm>
            <a:custGeom>
              <a:avLst/>
              <a:gdLst>
                <a:gd name="T0" fmla="*/ 0 w 330"/>
                <a:gd name="T1" fmla="*/ 29 h 63"/>
                <a:gd name="T2" fmla="*/ 329 w 330"/>
                <a:gd name="T3" fmla="*/ 0 h 63"/>
                <a:gd name="T4" fmla="*/ 329 w 330"/>
                <a:gd name="T5" fmla="*/ 36 h 63"/>
                <a:gd name="T6" fmla="*/ 0 w 330"/>
                <a:gd name="T7" fmla="*/ 62 h 63"/>
                <a:gd name="T8" fmla="*/ 0 w 330"/>
                <a:gd name="T9" fmla="*/ 29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 h="63">
                  <a:moveTo>
                    <a:pt x="0" y="29"/>
                  </a:moveTo>
                  <a:lnTo>
                    <a:pt x="329" y="0"/>
                  </a:lnTo>
                  <a:lnTo>
                    <a:pt x="329" y="36"/>
                  </a:lnTo>
                  <a:lnTo>
                    <a:pt x="0" y="62"/>
                  </a:lnTo>
                  <a:lnTo>
                    <a:pt x="0" y="2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Freeform 129"/>
            <p:cNvSpPr>
              <a:spLocks/>
            </p:cNvSpPr>
            <p:nvPr/>
          </p:nvSpPr>
          <p:spPr bwMode="auto">
            <a:xfrm>
              <a:off x="3188" y="3038"/>
              <a:ext cx="1" cy="30"/>
            </a:xfrm>
            <a:custGeom>
              <a:avLst/>
              <a:gdLst>
                <a:gd name="T0" fmla="*/ 0 w 1"/>
                <a:gd name="T1" fmla="*/ 29 h 30"/>
                <a:gd name="T2" fmla="*/ 0 w 1"/>
                <a:gd name="T3" fmla="*/ 29 h 30"/>
                <a:gd name="T4" fmla="*/ 0 w 1"/>
                <a:gd name="T5" fmla="*/ 0 h 30"/>
                <a:gd name="T6" fmla="*/ 0 w 1"/>
                <a:gd name="T7" fmla="*/ 29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0">
                  <a:moveTo>
                    <a:pt x="0" y="29"/>
                  </a:moveTo>
                  <a:lnTo>
                    <a:pt x="0" y="29"/>
                  </a:lnTo>
                  <a:lnTo>
                    <a:pt x="0" y="0"/>
                  </a:lnTo>
                  <a:lnTo>
                    <a:pt x="0" y="29"/>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 name="Freeform 130"/>
            <p:cNvSpPr>
              <a:spLocks/>
            </p:cNvSpPr>
            <p:nvPr/>
          </p:nvSpPr>
          <p:spPr bwMode="auto">
            <a:xfrm>
              <a:off x="3509" y="2998"/>
              <a:ext cx="135" cy="40"/>
            </a:xfrm>
            <a:custGeom>
              <a:avLst/>
              <a:gdLst>
                <a:gd name="T0" fmla="*/ 0 w 135"/>
                <a:gd name="T1" fmla="*/ 6 h 40"/>
                <a:gd name="T2" fmla="*/ 134 w 135"/>
                <a:gd name="T3" fmla="*/ 0 h 40"/>
                <a:gd name="T4" fmla="*/ 134 w 135"/>
                <a:gd name="T5" fmla="*/ 33 h 40"/>
                <a:gd name="T6" fmla="*/ 0 w 135"/>
                <a:gd name="T7" fmla="*/ 39 h 40"/>
                <a:gd name="T8" fmla="*/ 0 w 135"/>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40">
                  <a:moveTo>
                    <a:pt x="0" y="6"/>
                  </a:moveTo>
                  <a:lnTo>
                    <a:pt x="134" y="0"/>
                  </a:lnTo>
                  <a:lnTo>
                    <a:pt x="134" y="33"/>
                  </a:lnTo>
                  <a:lnTo>
                    <a:pt x="0" y="39"/>
                  </a:lnTo>
                  <a:lnTo>
                    <a:pt x="0" y="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Freeform 131"/>
            <p:cNvSpPr>
              <a:spLocks/>
            </p:cNvSpPr>
            <p:nvPr/>
          </p:nvSpPr>
          <p:spPr bwMode="auto">
            <a:xfrm>
              <a:off x="3644" y="2980"/>
              <a:ext cx="141" cy="50"/>
            </a:xfrm>
            <a:custGeom>
              <a:avLst/>
              <a:gdLst>
                <a:gd name="T0" fmla="*/ 0 w 141"/>
                <a:gd name="T1" fmla="*/ 15 h 50"/>
                <a:gd name="T2" fmla="*/ 140 w 141"/>
                <a:gd name="T3" fmla="*/ 0 h 50"/>
                <a:gd name="T4" fmla="*/ 140 w 141"/>
                <a:gd name="T5" fmla="*/ 35 h 50"/>
                <a:gd name="T6" fmla="*/ 0 w 141"/>
                <a:gd name="T7" fmla="*/ 49 h 50"/>
                <a:gd name="T8" fmla="*/ 0 w 141"/>
                <a:gd name="T9" fmla="*/ 15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1" h="50">
                  <a:moveTo>
                    <a:pt x="0" y="15"/>
                  </a:moveTo>
                  <a:lnTo>
                    <a:pt x="140" y="0"/>
                  </a:lnTo>
                  <a:lnTo>
                    <a:pt x="140" y="35"/>
                  </a:lnTo>
                  <a:lnTo>
                    <a:pt x="0" y="49"/>
                  </a:lnTo>
                  <a:lnTo>
                    <a:pt x="0" y="15"/>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Freeform 132"/>
            <p:cNvSpPr>
              <a:spLocks/>
            </p:cNvSpPr>
            <p:nvPr/>
          </p:nvSpPr>
          <p:spPr bwMode="auto">
            <a:xfrm>
              <a:off x="3509" y="3005"/>
              <a:ext cx="1" cy="33"/>
            </a:xfrm>
            <a:custGeom>
              <a:avLst/>
              <a:gdLst>
                <a:gd name="T0" fmla="*/ 0 w 1"/>
                <a:gd name="T1" fmla="*/ 0 h 33"/>
                <a:gd name="T2" fmla="*/ 0 w 1"/>
                <a:gd name="T3" fmla="*/ 0 h 33"/>
                <a:gd name="T4" fmla="*/ 0 w 1"/>
                <a:gd name="T5" fmla="*/ 32 h 33"/>
                <a:gd name="T6" fmla="*/ 0 w 1"/>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0"/>
                  </a:moveTo>
                  <a:lnTo>
                    <a:pt x="0" y="0"/>
                  </a:lnTo>
                  <a:lnTo>
                    <a:pt x="0" y="32"/>
                  </a:lnTo>
                  <a:lnTo>
                    <a:pt x="0" y="0"/>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Freeform 133"/>
            <p:cNvSpPr>
              <a:spLocks/>
            </p:cNvSpPr>
            <p:nvPr/>
          </p:nvSpPr>
          <p:spPr bwMode="auto">
            <a:xfrm>
              <a:off x="3785" y="2932"/>
              <a:ext cx="218" cy="81"/>
            </a:xfrm>
            <a:custGeom>
              <a:avLst/>
              <a:gdLst>
                <a:gd name="T0" fmla="*/ 0 w 218"/>
                <a:gd name="T1" fmla="*/ 43 h 81"/>
                <a:gd name="T2" fmla="*/ 210 w 218"/>
                <a:gd name="T3" fmla="*/ 0 h 81"/>
                <a:gd name="T4" fmla="*/ 217 w 218"/>
                <a:gd name="T5" fmla="*/ 37 h 81"/>
                <a:gd name="T6" fmla="*/ 7 w 218"/>
                <a:gd name="T7" fmla="*/ 80 h 81"/>
                <a:gd name="T8" fmla="*/ 0 w 218"/>
                <a:gd name="T9" fmla="*/ 43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81">
                  <a:moveTo>
                    <a:pt x="0" y="43"/>
                  </a:moveTo>
                  <a:lnTo>
                    <a:pt x="210" y="0"/>
                  </a:lnTo>
                  <a:lnTo>
                    <a:pt x="217" y="37"/>
                  </a:lnTo>
                  <a:lnTo>
                    <a:pt x="7" y="80"/>
                  </a:lnTo>
                  <a:lnTo>
                    <a:pt x="0" y="43"/>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Freeform 134"/>
            <p:cNvSpPr>
              <a:spLocks/>
            </p:cNvSpPr>
            <p:nvPr/>
          </p:nvSpPr>
          <p:spPr bwMode="auto">
            <a:xfrm>
              <a:off x="3785" y="2980"/>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Freeform 135"/>
            <p:cNvSpPr>
              <a:spLocks/>
            </p:cNvSpPr>
            <p:nvPr/>
          </p:nvSpPr>
          <p:spPr bwMode="auto">
            <a:xfrm>
              <a:off x="3992" y="2813"/>
              <a:ext cx="343" cy="150"/>
            </a:xfrm>
            <a:custGeom>
              <a:avLst/>
              <a:gdLst>
                <a:gd name="T0" fmla="*/ 0 w 343"/>
                <a:gd name="T1" fmla="*/ 111 h 150"/>
                <a:gd name="T2" fmla="*/ 336 w 343"/>
                <a:gd name="T3" fmla="*/ 0 h 150"/>
                <a:gd name="T4" fmla="*/ 342 w 343"/>
                <a:gd name="T5" fmla="*/ 38 h 150"/>
                <a:gd name="T6" fmla="*/ 7 w 343"/>
                <a:gd name="T7" fmla="*/ 149 h 150"/>
                <a:gd name="T8" fmla="*/ 0 w 343"/>
                <a:gd name="T9" fmla="*/ 111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3" h="150">
                  <a:moveTo>
                    <a:pt x="0" y="111"/>
                  </a:moveTo>
                  <a:lnTo>
                    <a:pt x="336" y="0"/>
                  </a:lnTo>
                  <a:lnTo>
                    <a:pt x="342" y="38"/>
                  </a:lnTo>
                  <a:lnTo>
                    <a:pt x="7" y="149"/>
                  </a:lnTo>
                  <a:lnTo>
                    <a:pt x="0" y="111"/>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Freeform 136"/>
            <p:cNvSpPr>
              <a:spLocks/>
            </p:cNvSpPr>
            <p:nvPr/>
          </p:nvSpPr>
          <p:spPr bwMode="auto">
            <a:xfrm>
              <a:off x="3992" y="2932"/>
              <a:ext cx="1" cy="33"/>
            </a:xfrm>
            <a:custGeom>
              <a:avLst/>
              <a:gdLst>
                <a:gd name="T0" fmla="*/ 0 w 1"/>
                <a:gd name="T1" fmla="*/ 32 h 33"/>
                <a:gd name="T2" fmla="*/ 0 w 1"/>
                <a:gd name="T3" fmla="*/ 32 h 33"/>
                <a:gd name="T4" fmla="*/ 0 w 1"/>
                <a:gd name="T5" fmla="*/ 0 h 33"/>
                <a:gd name="T6" fmla="*/ 0 w 1"/>
                <a:gd name="T7" fmla="*/ 32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3">
                  <a:moveTo>
                    <a:pt x="0" y="32"/>
                  </a:moveTo>
                  <a:lnTo>
                    <a:pt x="0" y="32"/>
                  </a:lnTo>
                  <a:lnTo>
                    <a:pt x="0" y="0"/>
                  </a:lnTo>
                  <a:lnTo>
                    <a:pt x="0" y="32"/>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 name="Freeform 137"/>
            <p:cNvSpPr>
              <a:spLocks/>
            </p:cNvSpPr>
            <p:nvPr/>
          </p:nvSpPr>
          <p:spPr bwMode="auto">
            <a:xfrm>
              <a:off x="4320" y="2806"/>
              <a:ext cx="17" cy="40"/>
            </a:xfrm>
            <a:custGeom>
              <a:avLst/>
              <a:gdLst>
                <a:gd name="T0" fmla="*/ 0 w 17"/>
                <a:gd name="T1" fmla="*/ 6 h 40"/>
                <a:gd name="T2" fmla="*/ 10 w 17"/>
                <a:gd name="T3" fmla="*/ 0 h 40"/>
                <a:gd name="T4" fmla="*/ 16 w 17"/>
                <a:gd name="T5" fmla="*/ 33 h 40"/>
                <a:gd name="T6" fmla="*/ 5 w 17"/>
                <a:gd name="T7" fmla="*/ 39 h 40"/>
                <a:gd name="T8" fmla="*/ 0 w 17"/>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40">
                  <a:moveTo>
                    <a:pt x="0" y="6"/>
                  </a:moveTo>
                  <a:lnTo>
                    <a:pt x="10" y="0"/>
                  </a:lnTo>
                  <a:lnTo>
                    <a:pt x="16" y="33"/>
                  </a:lnTo>
                  <a:lnTo>
                    <a:pt x="5" y="39"/>
                  </a:lnTo>
                  <a:lnTo>
                    <a:pt x="0" y="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Freeform 138"/>
            <p:cNvSpPr>
              <a:spLocks/>
            </p:cNvSpPr>
            <p:nvPr/>
          </p:nvSpPr>
          <p:spPr bwMode="auto">
            <a:xfrm>
              <a:off x="1737" y="2877"/>
              <a:ext cx="25" cy="40"/>
            </a:xfrm>
            <a:custGeom>
              <a:avLst/>
              <a:gdLst>
                <a:gd name="T0" fmla="*/ 24 w 25"/>
                <a:gd name="T1" fmla="*/ 6 h 40"/>
                <a:gd name="T2" fmla="*/ 6 w 25"/>
                <a:gd name="T3" fmla="*/ 0 h 40"/>
                <a:gd name="T4" fmla="*/ 0 w 25"/>
                <a:gd name="T5" fmla="*/ 33 h 40"/>
                <a:gd name="T6" fmla="*/ 18 w 25"/>
                <a:gd name="T7" fmla="*/ 39 h 40"/>
                <a:gd name="T8" fmla="*/ 24 w 25"/>
                <a:gd name="T9" fmla="*/ 6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40">
                  <a:moveTo>
                    <a:pt x="24" y="6"/>
                  </a:moveTo>
                  <a:lnTo>
                    <a:pt x="6" y="0"/>
                  </a:lnTo>
                  <a:lnTo>
                    <a:pt x="0" y="33"/>
                  </a:lnTo>
                  <a:lnTo>
                    <a:pt x="18" y="39"/>
                  </a:lnTo>
                  <a:lnTo>
                    <a:pt x="24" y="6"/>
                  </a:lnTo>
                </a:path>
              </a:pathLst>
            </a:custGeom>
            <a:solidFill>
              <a:srgbClr val="01A0C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41"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142"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29931507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dirty="0">
                <a:latin typeface="Arial Black" pitchFamily="34" charset="0"/>
              </a:rPr>
              <a:t>Actual Life Cycle Costs</a:t>
            </a:r>
          </a:p>
        </p:txBody>
      </p:sp>
      <p:sp>
        <p:nvSpPr>
          <p:cNvPr id="149507" name="Rectangle 3"/>
          <p:cNvSpPr>
            <a:spLocks noGrp="1" noChangeArrowheads="1"/>
          </p:cNvSpPr>
          <p:nvPr>
            <p:ph type="body" idx="1"/>
          </p:nvPr>
        </p:nvSpPr>
        <p:spPr/>
        <p:txBody>
          <a:bodyPr/>
          <a:lstStyle/>
          <a:p>
            <a:r>
              <a:rPr lang="en-US" sz="2800" dirty="0"/>
              <a:t>15 Years, I=4%, Thinlay life = 15 year life</a:t>
            </a:r>
          </a:p>
          <a:p>
            <a:r>
              <a:rPr lang="en-US" sz="2800" dirty="0"/>
              <a:t>Average micro surfacing life = 5 years</a:t>
            </a:r>
          </a:p>
          <a:p>
            <a:r>
              <a:rPr lang="en-US" sz="2800" dirty="0"/>
              <a:t>Thinlay = $2.53</a:t>
            </a:r>
          </a:p>
          <a:p>
            <a:r>
              <a:rPr lang="en-US" sz="2800" dirty="0"/>
              <a:t>Micro Surface = $4.79</a:t>
            </a:r>
          </a:p>
          <a:p>
            <a:endParaRPr lang="en-US" sz="2800" dirty="0"/>
          </a:p>
          <a:p>
            <a:pPr>
              <a:buFontTx/>
              <a:buNone/>
            </a:pPr>
            <a:r>
              <a:rPr lang="en-US" sz="2800" dirty="0"/>
              <a:t>   Thinlay Saves $2.26/yd</a:t>
            </a:r>
            <a:r>
              <a:rPr lang="en-US" sz="2800" baseline="30000" dirty="0"/>
              <a:t>2</a:t>
            </a:r>
            <a:r>
              <a:rPr lang="en-US" sz="2800" dirty="0"/>
              <a:t> in 15 Years, adds structure, and provides high serviceability, far less user impact</a:t>
            </a:r>
            <a:endParaRPr lang="en-US" sz="2800" baseline="30000" dirty="0"/>
          </a:p>
        </p:txBody>
      </p:sp>
      <p:pic>
        <p:nvPicPr>
          <p:cNvPr id="4"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4678992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sz="3600" dirty="0">
                <a:latin typeface="Arial Black" pitchFamily="34" charset="0"/>
              </a:rPr>
              <a:t>Cost Comparison on Murray Blvd</a:t>
            </a:r>
            <a:r>
              <a:rPr lang="en-US" dirty="0">
                <a:latin typeface="Times New Roman" pitchFamily="18" charset="0"/>
              </a:rPr>
              <a:t>. </a:t>
            </a:r>
            <a:r>
              <a:rPr lang="en-US" sz="3200" dirty="0">
                <a:latin typeface="Times New Roman" pitchFamily="18" charset="0"/>
              </a:rPr>
              <a:t>(no discount)</a:t>
            </a:r>
          </a:p>
        </p:txBody>
      </p:sp>
      <p:sp>
        <p:nvSpPr>
          <p:cNvPr id="148483" name="Rectangle 3"/>
          <p:cNvSpPr>
            <a:spLocks noGrp="1" noChangeArrowheads="1"/>
          </p:cNvSpPr>
          <p:nvPr>
            <p:ph type="body" idx="1"/>
          </p:nvPr>
        </p:nvSpPr>
        <p:spPr/>
        <p:txBody>
          <a:bodyPr/>
          <a:lstStyle/>
          <a:p>
            <a:r>
              <a:rPr lang="en-US" dirty="0">
                <a:latin typeface="Times New Roman" pitchFamily="18" charset="0"/>
              </a:rPr>
              <a:t>Thin Lift Overlay = $2.53 per square yard</a:t>
            </a:r>
          </a:p>
          <a:p>
            <a:pPr lvl="1"/>
            <a:r>
              <a:rPr lang="en-US" dirty="0">
                <a:latin typeface="Times New Roman" pitchFamily="18" charset="0"/>
              </a:rPr>
              <a:t> $0.18 per square yard per year of service</a:t>
            </a:r>
          </a:p>
          <a:p>
            <a:endParaRPr lang="en-US" dirty="0">
              <a:latin typeface="Times New Roman" pitchFamily="18" charset="0"/>
            </a:endParaRPr>
          </a:p>
          <a:p>
            <a:r>
              <a:rPr lang="en-US" dirty="0">
                <a:latin typeface="Times New Roman" pitchFamily="18" charset="0"/>
              </a:rPr>
              <a:t>Micro-Surfacing = $1.92 per square yard</a:t>
            </a:r>
          </a:p>
          <a:p>
            <a:pPr lvl="1"/>
            <a:r>
              <a:rPr lang="en-US" dirty="0">
                <a:latin typeface="Times New Roman" pitchFamily="18" charset="0"/>
              </a:rPr>
              <a:t>$0.38 per square yard per year of service</a:t>
            </a:r>
          </a:p>
        </p:txBody>
      </p:sp>
      <p:pic>
        <p:nvPicPr>
          <p:cNvPr id="4" name="Picture 10" descr="oapa logo transparent1.tif"/>
          <p:cNvPicPr>
            <a:picLocks noChangeAspect="1"/>
          </p:cNvPicPr>
          <p:nvPr/>
        </p:nvPicPr>
        <p:blipFill>
          <a:blip r:embed="rId2"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3"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871359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229600" cy="1143000"/>
          </a:xfrm>
        </p:spPr>
        <p:txBody>
          <a:bodyPr/>
          <a:lstStyle/>
          <a:p>
            <a:pPr algn="l">
              <a:defRPr/>
            </a:pPr>
            <a:r>
              <a:rPr lang="en-US" b="1" dirty="0"/>
              <a:t>Conclusions - Benefits</a:t>
            </a:r>
          </a:p>
        </p:txBody>
      </p:sp>
      <p:sp>
        <p:nvSpPr>
          <p:cNvPr id="48131" name="Content Placeholder 2"/>
          <p:cNvSpPr>
            <a:spLocks noGrp="1"/>
          </p:cNvSpPr>
          <p:nvPr>
            <p:ph idx="1"/>
          </p:nvPr>
        </p:nvSpPr>
        <p:spPr>
          <a:xfrm>
            <a:off x="1981200" y="1143001"/>
            <a:ext cx="8229600" cy="4708525"/>
          </a:xfrm>
        </p:spPr>
        <p:txBody>
          <a:bodyPr>
            <a:normAutofit fontScale="92500" lnSpcReduction="10000"/>
          </a:bodyPr>
          <a:lstStyle/>
          <a:p>
            <a:pPr>
              <a:buFont typeface="Wingdings" pitchFamily="2" charset="2"/>
              <a:buChar char="Ø"/>
            </a:pPr>
            <a:r>
              <a:rPr lang="en-US" sz="2800" dirty="0"/>
              <a:t>Thinlays for Pavement Preservation</a:t>
            </a:r>
          </a:p>
          <a:p>
            <a:pPr lvl="1">
              <a:buFont typeface="Wingdings" pitchFamily="2" charset="2"/>
              <a:buChar char="§"/>
            </a:pPr>
            <a:r>
              <a:rPr lang="en-US" sz="2400" dirty="0"/>
              <a:t>Improve Ride Quality</a:t>
            </a:r>
          </a:p>
          <a:p>
            <a:pPr lvl="1">
              <a:buFont typeface="Wingdings" pitchFamily="2" charset="2"/>
              <a:buChar char="§"/>
            </a:pPr>
            <a:r>
              <a:rPr lang="en-US" sz="2400" dirty="0"/>
              <a:t>Reduce Distresses</a:t>
            </a:r>
          </a:p>
          <a:p>
            <a:pPr lvl="1">
              <a:buFont typeface="Wingdings" pitchFamily="2" charset="2"/>
              <a:buChar char="§"/>
            </a:pPr>
            <a:r>
              <a:rPr lang="en-US" sz="2400" dirty="0"/>
              <a:t>Maintain Road Geometrics</a:t>
            </a:r>
          </a:p>
          <a:p>
            <a:pPr lvl="1">
              <a:buFont typeface="Wingdings" pitchFamily="2" charset="2"/>
              <a:buChar char="§"/>
            </a:pPr>
            <a:r>
              <a:rPr lang="en-US" sz="2400" dirty="0"/>
              <a:t>Reduce Noise</a:t>
            </a:r>
          </a:p>
          <a:p>
            <a:pPr lvl="1">
              <a:buFont typeface="Wingdings" pitchFamily="2" charset="2"/>
              <a:buChar char="§"/>
            </a:pPr>
            <a:r>
              <a:rPr lang="en-US" sz="2400" dirty="0"/>
              <a:t>Low Life Cycle Costs</a:t>
            </a:r>
          </a:p>
          <a:p>
            <a:pPr lvl="1">
              <a:buFont typeface="Wingdings" pitchFamily="2" charset="2"/>
              <a:buChar char="§"/>
            </a:pPr>
            <a:r>
              <a:rPr lang="en-US" sz="2400" dirty="0"/>
              <a:t>Provide Long Lasting Service</a:t>
            </a:r>
          </a:p>
          <a:p>
            <a:pPr lvl="1">
              <a:buFont typeface="Wingdings" pitchFamily="2" charset="2"/>
              <a:buChar char="§"/>
            </a:pPr>
            <a:r>
              <a:rPr lang="en-US" sz="2400"/>
              <a:t>Adds structure</a:t>
            </a:r>
            <a:endParaRPr lang="en-US" sz="2400" dirty="0"/>
          </a:p>
          <a:p>
            <a:pPr>
              <a:buFont typeface="Wingdings" pitchFamily="2" charset="2"/>
              <a:buChar char="Ø"/>
            </a:pPr>
            <a:r>
              <a:rPr lang="en-US" sz="2800" dirty="0"/>
              <a:t>Place before extensive rehab required</a:t>
            </a:r>
          </a:p>
          <a:p>
            <a:pPr>
              <a:buFont typeface="Wingdings" pitchFamily="2" charset="2"/>
              <a:buChar char="Ø"/>
            </a:pPr>
            <a:r>
              <a:rPr lang="en-US" sz="2800" dirty="0"/>
              <a:t>Expected performance</a:t>
            </a:r>
          </a:p>
          <a:p>
            <a:pPr lvl="1">
              <a:buFont typeface="Wingdings" pitchFamily="2" charset="2"/>
              <a:buChar char="§"/>
            </a:pPr>
            <a:r>
              <a:rPr lang="en-US" sz="2400" dirty="0"/>
              <a:t>10 years or more on asphalt</a:t>
            </a:r>
          </a:p>
          <a:p>
            <a:pPr lvl="1">
              <a:buFont typeface="Wingdings" pitchFamily="2" charset="2"/>
              <a:buChar char="§"/>
            </a:pPr>
            <a:r>
              <a:rPr lang="en-US" sz="2400" dirty="0"/>
              <a:t>6 to 10 years on PCC</a:t>
            </a:r>
          </a:p>
        </p:txBody>
      </p:sp>
      <p:pic>
        <p:nvPicPr>
          <p:cNvPr id="4"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4" cstate="print"/>
          <a:srcRect/>
          <a:stretch>
            <a:fillRect/>
          </a:stretch>
        </p:blipFill>
        <p:spPr bwMode="auto">
          <a:xfrm>
            <a:off x="5562600" y="5486400"/>
            <a:ext cx="1676400" cy="1285875"/>
          </a:xfrm>
          <a:prstGeom prst="rect">
            <a:avLst/>
          </a:prstGeom>
          <a:noFill/>
        </p:spPr>
      </p:pic>
    </p:spTree>
    <p:extLst>
      <p:ext uri="{BB962C8B-B14F-4D97-AF65-F5344CB8AC3E}">
        <p14:creationId xmlns:p14="http://schemas.microsoft.com/office/powerpoint/2010/main" val="2269859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3657600" y="457200"/>
            <a:ext cx="5029200" cy="5505168"/>
          </a:xfrm>
        </p:spPr>
      </p:pic>
      <p:pic>
        <p:nvPicPr>
          <p:cNvPr id="3"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4"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1681139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dirty="0"/>
              <a:t>Structural Benefits</a:t>
            </a:r>
          </a:p>
        </p:txBody>
      </p:sp>
      <p:sp>
        <p:nvSpPr>
          <p:cNvPr id="155651" name="Rectangle 3"/>
          <p:cNvSpPr>
            <a:spLocks noGrp="1" noChangeArrowheads="1"/>
          </p:cNvSpPr>
          <p:nvPr>
            <p:ph type="body" idx="1"/>
          </p:nvPr>
        </p:nvSpPr>
        <p:spPr/>
        <p:txBody>
          <a:bodyPr/>
          <a:lstStyle/>
          <a:p>
            <a:r>
              <a:rPr lang="en-US" dirty="0"/>
              <a:t>Preventive seals on these pavements will only mask the impending structural distresses and eventually lead to full depth failures</a:t>
            </a:r>
          </a:p>
          <a:p>
            <a:endParaRPr lang="en-US" dirty="0"/>
          </a:p>
        </p:txBody>
      </p:sp>
      <p:pic>
        <p:nvPicPr>
          <p:cNvPr id="4" name="Picture 4" descr="DSC_02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5200" y="2743200"/>
            <a:ext cx="325966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apa logo transparent1.tif"/>
          <p:cNvPicPr>
            <a:picLocks noChangeAspect="1"/>
          </p:cNvPicPr>
          <p:nvPr/>
        </p:nvPicPr>
        <p:blipFill>
          <a:blip r:embed="rId4" cstate="print"/>
          <a:srcRect/>
          <a:stretch>
            <a:fillRect/>
          </a:stretch>
        </p:blipFill>
        <p:spPr bwMode="auto">
          <a:xfrm>
            <a:off x="304800" y="5638800"/>
            <a:ext cx="1371600" cy="1066800"/>
          </a:xfrm>
          <a:prstGeom prst="rect">
            <a:avLst/>
          </a:prstGeom>
          <a:noFill/>
          <a:ln w="9525">
            <a:noFill/>
            <a:miter lim="800000"/>
            <a:headEnd/>
            <a:tailEnd/>
          </a:ln>
        </p:spPr>
      </p:pic>
      <p:pic>
        <p:nvPicPr>
          <p:cNvPr id="6" name="Picture 1" descr="E:\aapalogo1.png"/>
          <p:cNvPicPr>
            <a:picLocks noChangeAspect="1" noChangeArrowheads="1"/>
          </p:cNvPicPr>
          <p:nvPr/>
        </p:nvPicPr>
        <p:blipFill>
          <a:blip r:embed="rId5"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428189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sz="3600" dirty="0"/>
              <a:t>Timely Thinlay treatments can save your structure</a:t>
            </a:r>
          </a:p>
        </p:txBody>
      </p:sp>
      <p:pic>
        <p:nvPicPr>
          <p:cNvPr id="144387"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14600" y="1295400"/>
            <a:ext cx="6991350" cy="3810000"/>
          </a:xfrm>
        </p:spPr>
      </p:pic>
      <p:pic>
        <p:nvPicPr>
          <p:cNvPr id="4" name="Picture 10" descr="oapa logo transparent1.tif"/>
          <p:cNvPicPr>
            <a:picLocks noChangeAspect="1"/>
          </p:cNvPicPr>
          <p:nvPr/>
        </p:nvPicPr>
        <p:blipFill>
          <a:blip r:embed="rId3" cstate="print"/>
          <a:srcRect/>
          <a:stretch>
            <a:fillRect/>
          </a:stretch>
        </p:blipFill>
        <p:spPr bwMode="auto">
          <a:xfrm>
            <a:off x="304800" y="5638800"/>
            <a:ext cx="1371600" cy="1066800"/>
          </a:xfrm>
          <a:prstGeom prst="rect">
            <a:avLst/>
          </a:prstGeom>
          <a:noFill/>
          <a:ln w="9525">
            <a:noFill/>
            <a:miter lim="800000"/>
            <a:headEnd/>
            <a:tailEnd/>
          </a:ln>
        </p:spPr>
      </p:pic>
      <p:pic>
        <p:nvPicPr>
          <p:cNvPr id="5" name="Picture 1" descr="E:\aapalogo1.png"/>
          <p:cNvPicPr>
            <a:picLocks noChangeAspect="1" noChangeArrowheads="1"/>
          </p:cNvPicPr>
          <p:nvPr/>
        </p:nvPicPr>
        <p:blipFill>
          <a:blip r:embed="rId4" cstate="print"/>
          <a:srcRect/>
          <a:stretch>
            <a:fillRect/>
          </a:stretch>
        </p:blipFill>
        <p:spPr bwMode="auto">
          <a:xfrm>
            <a:off x="5257800" y="5410200"/>
            <a:ext cx="1676400" cy="1285875"/>
          </a:xfrm>
          <a:prstGeom prst="rect">
            <a:avLst/>
          </a:prstGeom>
          <a:noFill/>
        </p:spPr>
      </p:pic>
    </p:spTree>
    <p:extLst>
      <p:ext uri="{BB962C8B-B14F-4D97-AF65-F5344CB8AC3E}">
        <p14:creationId xmlns:p14="http://schemas.microsoft.com/office/powerpoint/2010/main" val="1443715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5AC319B-1F4B-4E48-82E2-28979BB18B7B}" vid="{04F0F0FB-D7B2-47E9-A651-52B72B7A6E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1906</TotalTime>
  <Words>5111</Words>
  <Application>Microsoft Office PowerPoint</Application>
  <PresentationFormat>Widescreen</PresentationFormat>
  <Paragraphs>564</Paragraphs>
  <Slides>73</Slides>
  <Notes>42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73</vt:i4>
      </vt:variant>
    </vt:vector>
  </HeadingPairs>
  <TitlesOfParts>
    <vt:vector size="85" baseType="lpstr">
      <vt:lpstr>Arial</vt:lpstr>
      <vt:lpstr>Arial Black</vt:lpstr>
      <vt:lpstr>Calibri</vt:lpstr>
      <vt:lpstr>Lucida Sans</vt:lpstr>
      <vt:lpstr>Times New Roman</vt:lpstr>
      <vt:lpstr>Verdana</vt:lpstr>
      <vt:lpstr>Wingdings</vt:lpstr>
      <vt:lpstr>Wingdings 2</vt:lpstr>
      <vt:lpstr>Office Theme</vt:lpstr>
      <vt:lpstr>Photo Editor Photo</vt:lpstr>
      <vt:lpstr>Chart</vt:lpstr>
      <vt:lpstr>Document</vt:lpstr>
      <vt:lpstr>PowerPoint Presentation</vt:lpstr>
      <vt:lpstr>PowerPoint Presentation</vt:lpstr>
      <vt:lpstr>Thinlay – What is it?</vt:lpstr>
      <vt:lpstr>Benefits of Thin Asphalt Overlays</vt:lpstr>
      <vt:lpstr>Structural Benefits</vt:lpstr>
      <vt:lpstr>Structural Benefits</vt:lpstr>
      <vt:lpstr>Structural Benefits</vt:lpstr>
      <vt:lpstr>Structural Benefits</vt:lpstr>
      <vt:lpstr>Timely Thinlay treatments can save your structure</vt:lpstr>
      <vt:lpstr>Thinlay Structure?</vt:lpstr>
      <vt:lpstr>PowerPoint Presentation</vt:lpstr>
      <vt:lpstr>Perpetual 1” at a time</vt:lpstr>
      <vt:lpstr>Washington State - Top-Down in Asphalt Pavements &gt; 150 mm</vt:lpstr>
      <vt:lpstr>Perpetual 1” at a time</vt:lpstr>
      <vt:lpstr>Structural contribution of 1”</vt:lpstr>
      <vt:lpstr>Project Selection</vt:lpstr>
      <vt:lpstr>Visual Survey</vt:lpstr>
      <vt:lpstr>Types of Distress</vt:lpstr>
      <vt:lpstr>Raveling</vt:lpstr>
      <vt:lpstr>Longitudinal Cracking (not in wheelpath)</vt:lpstr>
      <vt:lpstr>Longitudinal Cracking (wheelpath)</vt:lpstr>
      <vt:lpstr>Transverse Cracking</vt:lpstr>
      <vt:lpstr>Alligator (Fatigue) Cracking</vt:lpstr>
      <vt:lpstr>How deep is the crack?</vt:lpstr>
      <vt:lpstr>Rutting or Shoving</vt:lpstr>
      <vt:lpstr>  Noise can be reduced</vt:lpstr>
      <vt:lpstr>Mix Types</vt:lpstr>
      <vt:lpstr>How do you select the mix type for a thin overlay?</vt:lpstr>
      <vt:lpstr>PowerPoint Presentation</vt:lpstr>
      <vt:lpstr>If a Thinlay is the answer, you need to decide:</vt:lpstr>
      <vt:lpstr>Surface Preparation</vt:lpstr>
      <vt:lpstr>Thinlay Examples</vt:lpstr>
      <vt:lpstr>Thinlay Examples</vt:lpstr>
      <vt:lpstr>Texas TOM and UT Mixes</vt:lpstr>
      <vt:lpstr>Texas TOM and UT Mixes</vt:lpstr>
      <vt:lpstr>Materials Selection - RAP</vt:lpstr>
      <vt:lpstr>45% RAP</vt:lpstr>
      <vt:lpstr>45% RAP</vt:lpstr>
      <vt:lpstr>NAPA/SAPA PEC Thinlay w/ High RAP</vt:lpstr>
      <vt:lpstr>NAPA/SAPA PEC Thinlay w/ High RAP</vt:lpstr>
      <vt:lpstr>NAPA/SAPA PEC Thinlay w/ High RAP</vt:lpstr>
      <vt:lpstr>Permeability</vt:lpstr>
      <vt:lpstr>Construction &amp; Quality Control</vt:lpstr>
      <vt:lpstr>Construction - Production</vt:lpstr>
      <vt:lpstr>Construction – Paving Surface Preparation</vt:lpstr>
      <vt:lpstr>Construction –  Paving Placement and Compaction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Control - Plant</vt:lpstr>
      <vt:lpstr>Quality Control - Field</vt:lpstr>
      <vt:lpstr>Performance</vt:lpstr>
      <vt:lpstr>Immediate Benefits</vt:lpstr>
      <vt:lpstr>Pavement Life</vt:lpstr>
      <vt:lpstr>Economics of Preventive Maintenance Treatments</vt:lpstr>
      <vt:lpstr> Thinlay Experience in Oregon</vt:lpstr>
      <vt:lpstr>Murray Blvd.</vt:lpstr>
      <vt:lpstr>Why Thinlay Overlays? (1” fine graded mix)</vt:lpstr>
      <vt:lpstr>Cost</vt:lpstr>
      <vt:lpstr>Life Cycle Costs Estimated in 2001</vt:lpstr>
      <vt:lpstr>Actual Life Cycle Costs</vt:lpstr>
      <vt:lpstr>Cost Comparison on Murray Blvd. (no discount)</vt:lpstr>
      <vt:lpstr>Conclusions - Benefits</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dc:creator>
  <cp:lastModifiedBy>Nicole Smith</cp:lastModifiedBy>
  <cp:revision>52</cp:revision>
  <cp:lastPrinted>2014-11-26T15:03:59Z</cp:lastPrinted>
  <dcterms:created xsi:type="dcterms:W3CDTF">2015-01-24T15:39:52Z</dcterms:created>
  <dcterms:modified xsi:type="dcterms:W3CDTF">2019-08-14T21:26:46Z</dcterms:modified>
</cp:coreProperties>
</file>